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7" r:id="rId2"/>
    <p:sldId id="332" r:id="rId3"/>
    <p:sldId id="348" r:id="rId4"/>
    <p:sldId id="290" r:id="rId5"/>
    <p:sldId id="339" r:id="rId6"/>
    <p:sldId id="338" r:id="rId7"/>
    <p:sldId id="326" r:id="rId8"/>
    <p:sldId id="296" r:id="rId9"/>
    <p:sldId id="340" r:id="rId10"/>
    <p:sldId id="301" r:id="rId11"/>
    <p:sldId id="333" r:id="rId12"/>
    <p:sldId id="346" r:id="rId13"/>
    <p:sldId id="315" r:id="rId14"/>
    <p:sldId id="324" r:id="rId15"/>
    <p:sldId id="299" r:id="rId16"/>
    <p:sldId id="327" r:id="rId17"/>
    <p:sldId id="349" r:id="rId18"/>
    <p:sldId id="306" r:id="rId19"/>
    <p:sldId id="335" r:id="rId20"/>
    <p:sldId id="297" r:id="rId21"/>
    <p:sldId id="341" r:id="rId22"/>
    <p:sldId id="344" r:id="rId23"/>
    <p:sldId id="345" r:id="rId24"/>
    <p:sldId id="325" r:id="rId25"/>
    <p:sldId id="298" r:id="rId26"/>
    <p:sldId id="289" r:id="rId27"/>
    <p:sldId id="288" r:id="rId28"/>
  </p:sldIdLst>
  <p:sldSz cx="10693400" cy="7561263"/>
  <p:notesSz cx="6669088" cy="9926638"/>
  <p:defaultTextStyle>
    <a:defPPr>
      <a:defRPr lang="nb-NO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520700" indent="-63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563688" indent="-1920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 inndeling" id="{FEABBEB1-107D-4E0A-9D21-10BDD6AE86FD}">
          <p14:sldIdLst>
            <p14:sldId id="337"/>
            <p14:sldId id="332"/>
            <p14:sldId id="348"/>
            <p14:sldId id="290"/>
            <p14:sldId id="339"/>
            <p14:sldId id="338"/>
            <p14:sldId id="326"/>
            <p14:sldId id="296"/>
            <p14:sldId id="340"/>
            <p14:sldId id="301"/>
            <p14:sldId id="333"/>
            <p14:sldId id="346"/>
            <p14:sldId id="315"/>
            <p14:sldId id="324"/>
            <p14:sldId id="299"/>
            <p14:sldId id="327"/>
            <p14:sldId id="349"/>
            <p14:sldId id="306"/>
            <p14:sldId id="335"/>
            <p14:sldId id="297"/>
            <p14:sldId id="341"/>
            <p14:sldId id="344"/>
            <p14:sldId id="345"/>
            <p14:sldId id="325"/>
            <p14:sldId id="298"/>
            <p14:sldId id="289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A"/>
    <a:srgbClr val="727173"/>
    <a:srgbClr val="F3F3F4"/>
    <a:srgbClr val="3A3A3C"/>
    <a:srgbClr val="00AEEF"/>
    <a:srgbClr val="4DC7E4"/>
    <a:srgbClr val="D4ECF8"/>
    <a:srgbClr val="F1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0651C3A-4460-11DB-9652-00E08161165F}" styleName="Simonsen Tabell 1">
    <a:tblBg>
      <a:fillRef idx="1">
        <a:srgbClr val="58595B"/>
      </a:fillRef>
    </a:tblBg>
    <a:wholeTbl>
      <a:tcTxStyle>
        <a:fontRef idx="minor"/>
        <a:prstClr val="white"/>
      </a:tcTxStyle>
      <a:tcStyle>
        <a:tcBdr>
          <a:left>
            <a:ln w="32700" cmpd="sng">
              <a:solidFill>
                <a:srgbClr val="3A3A3C"/>
              </a:solidFill>
            </a:ln>
          </a:left>
          <a:right>
            <a:ln w="32700" cmpd="sng">
              <a:solidFill>
                <a:srgbClr val="3A3A3C"/>
              </a:solidFill>
            </a:ln>
          </a:right>
          <a:top>
            <a:ln w="32700" cmpd="sng">
              <a:solidFill>
                <a:srgbClr val="3A3A3C"/>
              </a:solidFill>
            </a:ln>
          </a:top>
          <a:bottom>
            <a:ln w="32700" cmpd="sng">
              <a:solidFill>
                <a:srgbClr val="3A3A3C"/>
              </a:solidFill>
            </a:ln>
          </a:bottom>
          <a:insideH>
            <a:ln w="32700" cmpd="sng">
              <a:solidFill>
                <a:srgbClr val="3A3A3C"/>
              </a:solidFill>
            </a:ln>
          </a:insideH>
          <a:insideV>
            <a:ln w="32700" cmpd="sng">
              <a:solidFill>
                <a:srgbClr val="3A3A3C"/>
              </a:solidFill>
            </a:ln>
          </a:insideV>
        </a:tcBdr>
        <a:fill>
          <a:noFill/>
        </a:fill>
      </a:tcStyle>
    </a:wholeTbl>
    <a:firstCol>
      <a:tcStyle>
        <a:tcBdr/>
        <a:fill>
          <a:solidFill>
            <a:srgbClr val="939598"/>
          </a:solidFill>
        </a:fill>
      </a:tcStyle>
    </a:firstCol>
    <a:firstRow>
      <a:tcTxStyle i="on"/>
      <a:tcStyle>
        <a:tcBdr/>
        <a:fill>
          <a:solidFill>
            <a:srgbClr val="61C7E7"/>
          </a:solidFill>
        </a:fill>
      </a:tcStyle>
    </a:firstRow>
  </a:tblStyle>
  <a:tblStyle styleId="{AFF95B12-DBD7-4575-860E-B2875A0631E5}" styleName="Simonsen Tabell 1 - Lys">
    <a:tblBg>
      <a:fillRef idx="1">
        <a:srgbClr val="58595B"/>
      </a:fillRef>
    </a:tblBg>
    <a:wholeTbl>
      <a:tcTxStyle>
        <a:fontRef idx="minor"/>
        <a:prstClr val="white"/>
      </a:tcTxStyle>
      <a:tcStyle>
        <a:tcBdr>
          <a:left>
            <a:ln w="32700" cmpd="sng">
              <a:solidFill>
                <a:srgbClr val="F3F3F5"/>
              </a:solidFill>
            </a:ln>
          </a:left>
          <a:right>
            <a:ln w="32700" cmpd="sng">
              <a:solidFill>
                <a:srgbClr val="F3F3F5"/>
              </a:solidFill>
            </a:ln>
          </a:right>
          <a:top>
            <a:ln w="32700" cmpd="sng">
              <a:solidFill>
                <a:srgbClr val="F3F3F5"/>
              </a:solidFill>
            </a:ln>
          </a:top>
          <a:bottom>
            <a:ln w="32700" cmpd="sng">
              <a:solidFill>
                <a:srgbClr val="F3F3F5"/>
              </a:solidFill>
            </a:ln>
          </a:bottom>
          <a:insideH>
            <a:ln w="32700" cmpd="sng">
              <a:solidFill>
                <a:srgbClr val="F3F3F5"/>
              </a:solidFill>
            </a:ln>
          </a:insideH>
          <a:insideV>
            <a:ln w="32700" cmpd="sng">
              <a:solidFill>
                <a:srgbClr val="F3F3F5"/>
              </a:solidFill>
            </a:ln>
          </a:insideV>
        </a:tcBdr>
        <a:fill>
          <a:noFill/>
        </a:fill>
      </a:tcStyle>
    </a:wholeTbl>
    <a:firstCol>
      <a:tcStyle>
        <a:tcBdr/>
        <a:fill>
          <a:solidFill>
            <a:srgbClr val="939598"/>
          </a:solidFill>
        </a:fill>
      </a:tcStyle>
    </a:firstCol>
    <a:firstRow>
      <a:tcTxStyle i="on"/>
      <a:tcStyle>
        <a:tcBdr/>
        <a:fill>
          <a:solidFill>
            <a:srgbClr val="61C7E7"/>
          </a:solidFill>
        </a:fill>
      </a:tcStyle>
    </a:firstRow>
  </a:tblStyle>
  <a:tblStyle styleId="{6A16F4B6-2B7D-403B-8F0A-E742E2D41680}" styleName="Simonsen Tabell 2">
    <a:tblBg>
      <a:fillRef idx="1">
        <a:srgbClr val="FFFFFF"/>
      </a:fillRef>
    </a:tblBg>
    <a:wholeTbl>
      <a:tcTxStyle>
        <a:fontRef idx="minor"/>
        <a:prstClr val="white"/>
      </a:tcTxStyle>
      <a:tcStyle>
        <a:tcBdr>
          <a:left>
            <a:ln w="32700" cmpd="sng">
              <a:solidFill>
                <a:srgbClr val="3A3A3C"/>
              </a:solidFill>
            </a:ln>
          </a:left>
          <a:right>
            <a:ln w="32700" cmpd="sng">
              <a:solidFill>
                <a:srgbClr val="3A3A3C"/>
              </a:solidFill>
            </a:ln>
          </a:right>
          <a:top>
            <a:ln w="32700" cmpd="sng">
              <a:solidFill>
                <a:srgbClr val="3A3A3C"/>
              </a:solidFill>
            </a:ln>
          </a:top>
          <a:bottom>
            <a:ln w="32700" cmpd="sng">
              <a:solidFill>
                <a:srgbClr val="3A3A3C"/>
              </a:solidFill>
            </a:ln>
          </a:bottom>
          <a:insideH>
            <a:ln w="32700" cmpd="sng">
              <a:solidFill>
                <a:srgbClr val="3A3A3C"/>
              </a:solidFill>
            </a:ln>
          </a:insideH>
          <a:insideV>
            <a:ln w="32700" cmpd="sng">
              <a:solidFill>
                <a:srgbClr val="3A3A3C"/>
              </a:solidFill>
            </a:ln>
          </a:insideV>
        </a:tcBdr>
        <a:fill>
          <a:noFill/>
        </a:fill>
      </a:tcStyle>
    </a:wholeTbl>
    <a:firstCol>
      <a:tcStyle>
        <a:tcBdr/>
        <a:fill>
          <a:solidFill>
            <a:srgbClr val="939598"/>
          </a:solidFill>
        </a:fill>
      </a:tcStyle>
    </a:firstCol>
    <a:firstRow>
      <a:tcTxStyle i="on"/>
      <a:tcStyle>
        <a:tcBdr/>
        <a:fill>
          <a:solidFill>
            <a:srgbClr val="61C7E7"/>
          </a:solidFill>
        </a:fill>
      </a:tcStyle>
    </a:firstRow>
  </a:tblStyle>
  <a:tblStyle styleId="{6880CFC0-212B-4BE7-B524-A878B639CF3C}" styleName="Simonsen Tabell 2 - Lys">
    <a:tblBg>
      <a:fillRef idx="1">
        <a:srgbClr val="FFFFFF"/>
      </a:fillRef>
    </a:tblBg>
    <a:wholeTbl>
      <a:tcTxStyle>
        <a:fontRef idx="minor"/>
        <a:prstClr val="white"/>
      </a:tcTxStyle>
      <a:tcStyle>
        <a:tcBdr>
          <a:left>
            <a:ln w="32700" cmpd="sng">
              <a:solidFill>
                <a:srgbClr val="F3F3F5"/>
              </a:solidFill>
            </a:ln>
          </a:left>
          <a:right>
            <a:ln w="32700" cmpd="sng">
              <a:solidFill>
                <a:srgbClr val="F3F3F5"/>
              </a:solidFill>
            </a:ln>
          </a:right>
          <a:top>
            <a:ln w="32700" cmpd="sng">
              <a:solidFill>
                <a:srgbClr val="F3F3F5"/>
              </a:solidFill>
            </a:ln>
          </a:top>
          <a:bottom>
            <a:ln w="32700" cmpd="sng">
              <a:solidFill>
                <a:srgbClr val="F3F3F5"/>
              </a:solidFill>
            </a:ln>
          </a:bottom>
          <a:insideH>
            <a:ln w="32700" cmpd="sng">
              <a:solidFill>
                <a:srgbClr val="F3F3F5"/>
              </a:solidFill>
            </a:ln>
          </a:insideH>
          <a:insideV>
            <a:ln w="32700" cmpd="sng">
              <a:solidFill>
                <a:srgbClr val="F3F3F5"/>
              </a:solidFill>
            </a:ln>
          </a:insideV>
        </a:tcBdr>
        <a:fill>
          <a:noFill/>
        </a:fill>
      </a:tcStyle>
    </a:wholeTbl>
    <a:firstCol>
      <a:tcStyle>
        <a:tcBdr/>
        <a:fill>
          <a:solidFill>
            <a:srgbClr val="939598"/>
          </a:solidFill>
        </a:fill>
      </a:tcStyle>
    </a:firstCol>
    <a:firstRow>
      <a:tcTxStyle i="on"/>
      <a:tcStyle>
        <a:tcBdr/>
        <a:fill>
          <a:solidFill>
            <a:srgbClr val="61C7E7"/>
          </a:solidFill>
        </a:fill>
      </a:tcStyle>
    </a:firstRow>
  </a:tblStyle>
  <a:tblStyle styleId="{29785C26-6E58-403B-8DB8-D2184B4EC582}" styleName="Simonsen Tabell 3">
    <a:tblBg>
      <a:fillRef idx="1">
        <a:srgbClr val="58595B"/>
      </a:fillRef>
    </a:tblBg>
    <a:wholeTbl>
      <a:tcTxStyle>
        <a:fontRef idx="minor"/>
        <a:prstClr val="white"/>
      </a:tcTxStyle>
      <a:tcStyle>
        <a:tcBdr>
          <a:left>
            <a:ln w="32700" cmpd="sng">
              <a:solidFill>
                <a:srgbClr val="3A3A3C"/>
              </a:solidFill>
            </a:ln>
          </a:left>
          <a:right>
            <a:ln w="32700" cmpd="sng">
              <a:solidFill>
                <a:srgbClr val="3A3A3C"/>
              </a:solidFill>
            </a:ln>
          </a:right>
          <a:top>
            <a:ln w="32700" cmpd="sng">
              <a:solidFill>
                <a:srgbClr val="3A3A3C"/>
              </a:solidFill>
            </a:ln>
          </a:top>
          <a:bottom>
            <a:ln w="32700" cmpd="sng">
              <a:solidFill>
                <a:srgbClr val="3A3A3C"/>
              </a:solidFill>
            </a:ln>
          </a:bottom>
          <a:insideH>
            <a:ln w="32700" cmpd="sng">
              <a:solidFill>
                <a:srgbClr val="3A3A3C"/>
              </a:solidFill>
            </a:ln>
          </a:insideH>
          <a:insideV>
            <a:ln w="32700" cmpd="sng">
              <a:solidFill>
                <a:srgbClr val="3A3A3C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868788"/>
          </a:solidFill>
        </a:fill>
      </a:tcStyle>
    </a:band1H>
    <a:band2H>
      <a:tcStyle>
        <a:tcBdr/>
      </a:tcStyle>
    </a:band2H>
    <a:firstCol>
      <a:tcTxStyle i="on"/>
      <a:tcStyle>
        <a:tcBdr/>
      </a:tcStyle>
    </a:firstCol>
  </a:tblStyle>
  <a:tblStyle styleId="{80E2B497-60CC-41C4-B61C-9258E01DC997}" styleName="Simonsen Tabell 3 - Lys">
    <a:tblBg>
      <a:fillRef idx="1">
        <a:srgbClr val="58595B"/>
      </a:fillRef>
    </a:tblBg>
    <a:wholeTbl>
      <a:tcTxStyle>
        <a:fontRef idx="minor"/>
        <a:prstClr val="white"/>
      </a:tcTxStyle>
      <a:tcStyle>
        <a:tcBdr>
          <a:left>
            <a:ln w="32700" cmpd="sng">
              <a:solidFill>
                <a:srgbClr val="F3F3F5"/>
              </a:solidFill>
            </a:ln>
          </a:left>
          <a:right>
            <a:ln w="32700" cmpd="sng">
              <a:solidFill>
                <a:srgbClr val="F3F3F5"/>
              </a:solidFill>
            </a:ln>
          </a:right>
          <a:top>
            <a:ln w="32700" cmpd="sng">
              <a:solidFill>
                <a:srgbClr val="F3F3F5"/>
              </a:solidFill>
            </a:ln>
          </a:top>
          <a:bottom>
            <a:ln w="32700" cmpd="sng">
              <a:solidFill>
                <a:srgbClr val="F3F3F5"/>
              </a:solidFill>
            </a:ln>
          </a:bottom>
          <a:insideH>
            <a:ln w="32700" cmpd="sng">
              <a:solidFill>
                <a:srgbClr val="F3F3F5"/>
              </a:solidFill>
            </a:ln>
          </a:insideH>
          <a:insideV>
            <a:ln w="32700" cmpd="sng">
              <a:solidFill>
                <a:srgbClr val="F3F3F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868788"/>
          </a:solidFill>
        </a:fill>
      </a:tcStyle>
    </a:band1H>
    <a:band2H>
      <a:tcStyle>
        <a:tcBdr/>
      </a:tcStyle>
    </a:band2H>
    <a:firstCol>
      <a:tcTxStyle i="on"/>
      <a:tcStyle>
        <a:tcBdr/>
      </a:tcStyle>
    </a:firstCo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9408" autoAdjust="0"/>
  </p:normalViewPr>
  <p:slideViewPr>
    <p:cSldViewPr>
      <p:cViewPr varScale="1">
        <p:scale>
          <a:sx n="61" d="100"/>
          <a:sy n="61" d="100"/>
        </p:scale>
        <p:origin x="-1507" y="-91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892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slide" Target="slides/slide17.xml" />
  <Relationship Id="rId19" Type="http://schemas.openxmlformats.org/officeDocument/2006/relationships/slide" Target="slides/slide18.xml" />
  <Relationship Id="rId20" Type="http://schemas.openxmlformats.org/officeDocument/2006/relationships/slide" Target="slides/slide19.xml" />
  <Relationship Id="rId21" Type="http://schemas.openxmlformats.org/officeDocument/2006/relationships/slide" Target="slides/slide20.xml" />
  <Relationship Id="rId22" Type="http://schemas.openxmlformats.org/officeDocument/2006/relationships/slide" Target="slides/slide21.xml" />
  <Relationship Id="rId23" Type="http://schemas.openxmlformats.org/officeDocument/2006/relationships/slide" Target="slides/slide22.xml" />
  <Relationship Id="rId24" Type="http://schemas.openxmlformats.org/officeDocument/2006/relationships/slide" Target="slides/slide23.xml" />
  <Relationship Id="rId25" Type="http://schemas.openxmlformats.org/officeDocument/2006/relationships/slide" Target="slides/slide24.xml" />
  <Relationship Id="rId26" Type="http://schemas.openxmlformats.org/officeDocument/2006/relationships/slide" Target="slides/slide25.xml" />
  <Relationship Id="rId27" Type="http://schemas.openxmlformats.org/officeDocument/2006/relationships/slide" Target="slides/slide26.xml" />
  <Relationship Id="rId28" Type="http://schemas.openxmlformats.org/officeDocument/2006/relationships/slide" Target="slides/slide27.xml" />
  <Relationship Id="rId34" Type="http://schemas.openxmlformats.org/officeDocument/2006/relationships/tableStyles" Target="tableStyles.xml" />
  <Relationship Id="rId33" Type="http://schemas.openxmlformats.org/officeDocument/2006/relationships/theme" Target="theme/theme1.xml" />
  <Relationship Id="rId29" Type="http://schemas.openxmlformats.org/officeDocument/2006/relationships/notesMaster" Target="notesMasters/notesMaster1.xml" />
  <Relationship Id="rId1" Type="http://schemas.openxmlformats.org/officeDocument/2006/relationships/slideMaster" Target="slideMasters/slideMaster1.xml" />
  <Relationship Id="rId32" Type="http://schemas.openxmlformats.org/officeDocument/2006/relationships/viewProps" Target="viewProps.xml" />
  <Relationship Id="rId31" Type="http://schemas.openxmlformats.org/officeDocument/2006/relationships/presProps" Target="presProps.xml" />
  <Relationship Id="rId30" Type="http://schemas.openxmlformats.org/officeDocument/2006/relationships/handoutMaster" Target="handoutMasters/handoutMaster1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1EC3A-8A52-4433-95F1-F9B55A5796E2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535E0-6927-4586-83E7-7BD1E9A2D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7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6C0AA6-FBBE-4C30-9E2A-2C7BE9AE5D39}" type="datetimeFigureOut">
              <a:rPr lang="nb-NO"/>
              <a:pPr>
                <a:defRPr/>
              </a:pPr>
              <a:t>15.11.2017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9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9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AA5AA2-2D9C-4D03-9D0E-3363E269E4A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928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20" algn="l" defTabSz="10429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905" algn="l" defTabSz="10429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388" algn="l" defTabSz="10429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873" algn="l" defTabSz="10429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2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2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2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2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5.xml" />
  <Relationship Id="rId1" Type="http://schemas.openxmlformats.org/officeDocument/2006/relationships/notesMaster" Target="../notesMasters/notesMaster1.xml" />
</Relationships>
</file>

<file path=ppt/notesSlides/_rels/notesSlide2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6.xml" />
  <Relationship Id="rId1" Type="http://schemas.openxmlformats.org/officeDocument/2006/relationships/notesMaster" Target="../notesMasters/notesMaster1.xml" />
</Relationships>
</file>

<file path=ppt/notesSlides/_rels/notesSlide2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7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74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10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596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1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219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1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057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09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D9883E-A78E-41A3-95D1-22F8AD2A6571}" type="slidenum">
              <a:rPr lang="nb-NO" altLang="nb-NO" smtClean="0"/>
              <a:pPr/>
              <a:t>14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60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437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317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1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4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054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94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627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1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035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223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en-US" dirty="0" smtClean="0"/>
          </a:p>
        </p:txBody>
      </p:sp>
      <p:sp>
        <p:nvSpPr>
          <p:cNvPr id="419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17B4452-D2A3-4FA5-AEA3-2187324C7AD1}" type="slidenum">
              <a:rPr lang="nb-NO" altLang="nb-NO" smtClean="0"/>
              <a:pPr/>
              <a:t>22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477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360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3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535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08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50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1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99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919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41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58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4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14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A5AA2-2D9C-4D03-9D0E-3363E269E4A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140090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2.jpg" /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jpg" /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image" Target="../media/image6.jpg" /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 bwMode="white">
          <a:xfrm>
            <a:off x="0" y="0"/>
            <a:ext cx="2476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7" name="Rectangle 7"/>
          <p:cNvSpPr/>
          <p:nvPr userDrawn="1"/>
        </p:nvSpPr>
        <p:spPr bwMode="white">
          <a:xfrm>
            <a:off x="10445750" y="0"/>
            <a:ext cx="2476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Rectangle 8"/>
          <p:cNvSpPr/>
          <p:nvPr userDrawn="1"/>
        </p:nvSpPr>
        <p:spPr bwMode="white">
          <a:xfrm>
            <a:off x="0" y="0"/>
            <a:ext cx="106934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9"/>
          <p:cNvSpPr/>
          <p:nvPr userDrawn="1"/>
        </p:nvSpPr>
        <p:spPr bwMode="white">
          <a:xfrm>
            <a:off x="0" y="7313613"/>
            <a:ext cx="106934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" name="TextBox 18"/>
          <p:cNvSpPr txBox="1">
            <a:spLocks noChangeArrowheads="1"/>
          </p:cNvSpPr>
          <p:nvPr userDrawn="1"/>
        </p:nvSpPr>
        <p:spPr bwMode="auto">
          <a:xfrm>
            <a:off x="-2030413" y="152400"/>
            <a:ext cx="19351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335" tIns="36667" rIns="73335" bIns="36667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nb-NO" altLang="nb-NO" sz="1100" b="1" smtClean="0"/>
              <a:t>Hvordan endre </a:t>
            </a:r>
          </a:p>
          <a:p>
            <a:pPr>
              <a:defRPr/>
            </a:pPr>
            <a:r>
              <a:rPr lang="nb-NO" altLang="nb-NO" sz="1100" b="1" smtClean="0"/>
              <a:t>bakgrunnsbilde:</a:t>
            </a:r>
          </a:p>
          <a:p>
            <a:pPr>
              <a:defRPr/>
            </a:pPr>
            <a:r>
              <a:rPr lang="nb-NO" altLang="nb-NO" sz="1100" smtClean="0"/>
              <a:t>Høyreklikk på bakgrunnen.</a:t>
            </a:r>
          </a:p>
          <a:p>
            <a:pPr>
              <a:defRPr/>
            </a:pPr>
            <a:r>
              <a:rPr lang="nb-NO" altLang="nb-NO" sz="1100" smtClean="0"/>
              <a:t>Velg ”Format background”</a:t>
            </a:r>
          </a:p>
          <a:p>
            <a:pPr>
              <a:defRPr/>
            </a:pPr>
            <a:r>
              <a:rPr lang="nb-NO" altLang="nb-NO" sz="1100" smtClean="0"/>
              <a:t>Velg ”Picture or texture fill”</a:t>
            </a:r>
          </a:p>
          <a:p>
            <a:pPr>
              <a:defRPr/>
            </a:pPr>
            <a:r>
              <a:rPr lang="nb-NO" altLang="nb-NO" sz="1100" smtClean="0"/>
              <a:t>Trykk  ”Insert from file”</a:t>
            </a:r>
          </a:p>
          <a:p>
            <a:pPr>
              <a:defRPr/>
            </a:pPr>
            <a:r>
              <a:rPr lang="nb-NO" altLang="nb-NO" sz="1100" smtClean="0"/>
              <a:t>Og bla deg fram til ønsket bilde</a:t>
            </a:r>
          </a:p>
          <a:p>
            <a:pPr>
              <a:defRPr/>
            </a:pPr>
            <a:endParaRPr lang="nb-NO" altLang="nb-NO" sz="1100" smtClean="0"/>
          </a:p>
          <a:p>
            <a:pPr>
              <a:defRPr/>
            </a:pPr>
            <a:r>
              <a:rPr lang="nb-NO" altLang="nb-NO" sz="1100" smtClean="0"/>
              <a:t> </a:t>
            </a:r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356475" y="0"/>
            <a:ext cx="33369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Sylinder 11"/>
          <p:cNvSpPr txBox="1">
            <a:spLocks noChangeArrowheads="1"/>
          </p:cNvSpPr>
          <p:nvPr userDrawn="1"/>
        </p:nvSpPr>
        <p:spPr bwMode="auto">
          <a:xfrm>
            <a:off x="2206625" y="6900863"/>
            <a:ext cx="8270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nb-NO" altLang="nb-NO" sz="1300" b="1" i="1" u="sng" dirty="0" smtClean="0">
                <a:solidFill>
                  <a:schemeClr val="accent6"/>
                </a:solidFill>
              </a:rPr>
              <a:t>www.svw.no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070000" y="2772000"/>
            <a:ext cx="6876374" cy="707886"/>
          </a:xfrm>
          <a:solidFill>
            <a:srgbClr val="F1F2F2">
              <a:alpha val="87000"/>
            </a:srgbClr>
          </a:solidFill>
        </p:spPr>
        <p:txBody>
          <a:bodyPr wrap="none" lIns="129923" rIns="129923">
            <a:spAutoFit/>
          </a:bodyPr>
          <a:lstStyle>
            <a:lvl1pPr>
              <a:lnSpc>
                <a:spcPct val="100000"/>
              </a:lnSpc>
              <a:defRPr sz="4600">
                <a:solidFill>
                  <a:srgbClr val="58595A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070000" y="4304381"/>
            <a:ext cx="4534643" cy="394596"/>
          </a:xfrm>
          <a:solidFill>
            <a:srgbClr val="F1F2F2">
              <a:alpha val="87000"/>
            </a:srgbClr>
          </a:solidFill>
        </p:spPr>
        <p:txBody>
          <a:bodyPr wrap="none" lIns="129923" rIns="129923" bIns="43308">
            <a:spAutoFit/>
          </a:bodyPr>
          <a:lstStyle>
            <a:lvl1pPr marL="0" indent="0" algn="l">
              <a:buNone/>
              <a:defRPr sz="2000" i="1">
                <a:solidFill>
                  <a:srgbClr val="58595A"/>
                </a:solidFill>
              </a:defRPr>
            </a:lvl1pPr>
            <a:lvl2pPr marL="52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 bwMode="black">
          <a:xfrm>
            <a:off x="2208360" y="6530406"/>
            <a:ext cx="4023644" cy="264392"/>
          </a:xfrm>
        </p:spPr>
        <p:txBody>
          <a:bodyPr>
            <a:no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 bwMode="black">
          <a:xfrm>
            <a:off x="2070000" y="3546000"/>
            <a:ext cx="4930328" cy="707886"/>
          </a:xfrm>
          <a:solidFill>
            <a:srgbClr val="F1F2F2">
              <a:alpha val="87000"/>
            </a:srgbClr>
          </a:solidFill>
        </p:spPr>
        <p:txBody>
          <a:bodyPr wrap="none" lIns="129923" rIns="129923">
            <a:spAutoFit/>
          </a:bodyPr>
          <a:lstStyle>
            <a:lvl1pPr marL="0" indent="0">
              <a:lnSpc>
                <a:spcPct val="100000"/>
              </a:lnSpc>
              <a:buNone/>
              <a:defRPr sz="4600" baseline="0">
                <a:solidFill>
                  <a:srgbClr val="58595A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 bwMode="black">
          <a:xfrm>
            <a:off x="2208213" y="6727825"/>
            <a:ext cx="4024312" cy="263525"/>
          </a:xfrm>
        </p:spPr>
        <p:txBody>
          <a:bodyPr/>
          <a:lstStyle>
            <a:lvl1pPr>
              <a:defRPr sz="13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0" y="0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06ADF3-824E-4D14-AEC4-73753EF238C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88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236" y="252239"/>
            <a:ext cx="8197200" cy="982800"/>
          </a:xfrm>
        </p:spPr>
        <p:txBody>
          <a:bodyPr/>
          <a:lstStyle>
            <a:lvl1pPr>
              <a:defRPr>
                <a:solidFill>
                  <a:srgbClr val="58595A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236" y="1836415"/>
            <a:ext cx="8362800" cy="3283200"/>
          </a:xfrm>
        </p:spPr>
        <p:txBody>
          <a:bodyPr/>
          <a:lstStyle>
            <a:lvl1pPr>
              <a:defRPr>
                <a:solidFill>
                  <a:srgbClr val="58595A"/>
                </a:solidFill>
              </a:defRPr>
            </a:lvl1pPr>
            <a:lvl2pPr>
              <a:defRPr>
                <a:solidFill>
                  <a:srgbClr val="58595A"/>
                </a:solidFill>
              </a:defRPr>
            </a:lvl2pPr>
            <a:lvl3pPr>
              <a:defRPr>
                <a:solidFill>
                  <a:srgbClr val="58595A"/>
                </a:solidFill>
              </a:defRPr>
            </a:lvl3pPr>
            <a:lvl4pPr>
              <a:defRPr>
                <a:solidFill>
                  <a:srgbClr val="58595A"/>
                </a:solidFill>
              </a:defRPr>
            </a:lvl4pPr>
            <a:lvl5pPr>
              <a:defRPr>
                <a:solidFill>
                  <a:srgbClr val="58595A"/>
                </a:solidFill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70236" y="1197013"/>
            <a:ext cx="8198396" cy="279362"/>
          </a:xfrm>
        </p:spPr>
        <p:txBody>
          <a:bodyPr/>
          <a:lstStyle>
            <a:lvl1pPr marL="0" indent="0">
              <a:buNone/>
              <a:defRPr i="1">
                <a:solidFill>
                  <a:srgbClr val="58595A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70236" y="6872288"/>
            <a:ext cx="82867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034332" y="6872287"/>
            <a:ext cx="6841381" cy="220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nb-NO" dirty="0"/>
              <a:t>side </a:t>
            </a:r>
            <a:fld id="{A2160AD6-8CA4-491B-9072-2B92695A77E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8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740" y="1724483"/>
            <a:ext cx="4104456" cy="1296144"/>
          </a:xfrm>
        </p:spPr>
        <p:txBody>
          <a:bodyPr>
            <a:normAutofit/>
          </a:bodyPr>
          <a:lstStyle>
            <a:lvl1pPr>
              <a:lnSpc>
                <a:spcPts val="4800"/>
              </a:lnSpc>
              <a:defRPr sz="3600">
                <a:solidFill>
                  <a:srgbClr val="58595A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5706740" y="3132559"/>
            <a:ext cx="4104456" cy="3293318"/>
          </a:xfrm>
        </p:spPr>
        <p:txBody>
          <a:bodyPr/>
          <a:lstStyle>
            <a:lvl1pPr>
              <a:defRPr>
                <a:solidFill>
                  <a:srgbClr val="58595A"/>
                </a:solidFill>
              </a:defRPr>
            </a:lvl1pPr>
            <a:lvl2pPr>
              <a:defRPr>
                <a:solidFill>
                  <a:srgbClr val="58595A"/>
                </a:solidFill>
              </a:defRPr>
            </a:lvl2pPr>
            <a:lvl3pPr>
              <a:defRPr>
                <a:solidFill>
                  <a:srgbClr val="58595A"/>
                </a:solidFill>
              </a:defRPr>
            </a:lvl3pPr>
            <a:lvl4pPr>
              <a:defRPr>
                <a:solidFill>
                  <a:srgbClr val="58595A"/>
                </a:solidFill>
              </a:defRPr>
            </a:lvl4pPr>
            <a:lvl5pPr>
              <a:defRPr>
                <a:solidFill>
                  <a:srgbClr val="58595A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BDB677E9-599D-4733-8C0F-52EA0736947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26" name="Picture 2" descr="M:\Marked\Profil SVW\logoSVW\SVW_LOGOPAKKE\Trykk og print\svw_logo_CMYK_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75" y="630850"/>
            <a:ext cx="15136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5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 bwMode="hidden">
          <a:xfrm>
            <a:off x="2054175" y="3204567"/>
            <a:ext cx="6892925" cy="24013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Rectangle 8"/>
          <p:cNvSpPr/>
          <p:nvPr userDrawn="1"/>
        </p:nvSpPr>
        <p:spPr bwMode="white">
          <a:xfrm>
            <a:off x="0" y="0"/>
            <a:ext cx="2476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9"/>
          <p:cNvSpPr/>
          <p:nvPr userDrawn="1"/>
        </p:nvSpPr>
        <p:spPr bwMode="white">
          <a:xfrm>
            <a:off x="10445750" y="0"/>
            <a:ext cx="2476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7" name="Rectangle 10"/>
          <p:cNvSpPr/>
          <p:nvPr userDrawn="1"/>
        </p:nvSpPr>
        <p:spPr bwMode="white">
          <a:xfrm>
            <a:off x="0" y="0"/>
            <a:ext cx="106934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Rectangle 11"/>
          <p:cNvSpPr/>
          <p:nvPr userDrawn="1"/>
        </p:nvSpPr>
        <p:spPr bwMode="white">
          <a:xfrm>
            <a:off x="0" y="7313613"/>
            <a:ext cx="106934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-2030413" y="152400"/>
            <a:ext cx="19351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335" tIns="36667" rIns="73335" bIns="36667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nb-NO" altLang="nb-NO" sz="1100" b="1" smtClean="0"/>
              <a:t>Hvordan endre </a:t>
            </a:r>
          </a:p>
          <a:p>
            <a:pPr>
              <a:defRPr/>
            </a:pPr>
            <a:r>
              <a:rPr lang="nb-NO" altLang="nb-NO" sz="1100" b="1" smtClean="0"/>
              <a:t>bakgrunnsbilde:</a:t>
            </a:r>
          </a:p>
          <a:p>
            <a:pPr>
              <a:defRPr/>
            </a:pPr>
            <a:r>
              <a:rPr lang="nb-NO" altLang="nb-NO" sz="1100" smtClean="0"/>
              <a:t>Høyreklikk på bakgrunnen.</a:t>
            </a:r>
          </a:p>
          <a:p>
            <a:pPr>
              <a:defRPr/>
            </a:pPr>
            <a:r>
              <a:rPr lang="nb-NO" altLang="nb-NO" sz="1100" smtClean="0"/>
              <a:t>Velg ”Format background”</a:t>
            </a:r>
          </a:p>
          <a:p>
            <a:pPr>
              <a:defRPr/>
            </a:pPr>
            <a:r>
              <a:rPr lang="nb-NO" altLang="nb-NO" sz="1100" smtClean="0"/>
              <a:t>Velg ”Picture or texture fill”</a:t>
            </a:r>
          </a:p>
          <a:p>
            <a:pPr>
              <a:defRPr/>
            </a:pPr>
            <a:r>
              <a:rPr lang="nb-NO" altLang="nb-NO" sz="1100" smtClean="0"/>
              <a:t>Trykk  ”Insert from file”</a:t>
            </a:r>
          </a:p>
          <a:p>
            <a:pPr>
              <a:defRPr/>
            </a:pPr>
            <a:r>
              <a:rPr lang="nb-NO" altLang="nb-NO" sz="1100" smtClean="0"/>
              <a:t>Og bla deg fram til ønsket bilde</a:t>
            </a:r>
          </a:p>
          <a:p>
            <a:pPr>
              <a:defRPr/>
            </a:pPr>
            <a:endParaRPr lang="nb-NO" altLang="nb-NO" sz="1100" smtClean="0"/>
          </a:p>
          <a:p>
            <a:pPr>
              <a:defRPr/>
            </a:pPr>
            <a:r>
              <a:rPr lang="nb-NO" altLang="nb-NO" sz="1100" smtClean="0"/>
              <a:t> </a:t>
            </a:r>
          </a:p>
        </p:txBody>
      </p:sp>
      <p:pic>
        <p:nvPicPr>
          <p:cNvPr id="10" name="Bild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242300" y="0"/>
            <a:ext cx="24511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2466380" y="4212679"/>
            <a:ext cx="6102000" cy="1224136"/>
          </a:xfrm>
        </p:spPr>
        <p:txBody>
          <a:bodyPr>
            <a:noAutofit/>
          </a:bodyPr>
          <a:lstStyle>
            <a:lvl1pPr marL="0" indent="0">
              <a:buNone/>
              <a:defRPr sz="1700" baseline="0">
                <a:solidFill>
                  <a:srgbClr val="58595A"/>
                </a:solidFill>
              </a:defRPr>
            </a:lvl1pPr>
            <a:lvl2pPr>
              <a:defRPr sz="2000">
                <a:solidFill>
                  <a:srgbClr val="666566"/>
                </a:solidFill>
              </a:defRPr>
            </a:lvl2pPr>
            <a:lvl3pPr>
              <a:defRPr sz="2000">
                <a:solidFill>
                  <a:srgbClr val="666566"/>
                </a:solidFill>
              </a:defRPr>
            </a:lvl3pPr>
            <a:lvl4pPr>
              <a:defRPr sz="2000">
                <a:solidFill>
                  <a:srgbClr val="666566"/>
                </a:solidFill>
              </a:defRPr>
            </a:lvl4pPr>
            <a:lvl5pPr>
              <a:defRPr sz="2000">
                <a:solidFill>
                  <a:srgbClr val="666566"/>
                </a:solidFill>
              </a:defRPr>
            </a:lvl5pPr>
          </a:lstStyle>
          <a:p>
            <a:pPr lvl="0"/>
            <a:r>
              <a:rPr lang="nb-NO" noProof="0" dirty="0" smtClean="0"/>
              <a:t>Her kan du for eksempel legge inn kort informasjon, et sitat eller bare bruke siden som en overgang til et nytt tema.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467510" y="3470286"/>
            <a:ext cx="6102042" cy="52636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58595A"/>
                </a:solidFill>
              </a:defRPr>
            </a:lvl1pPr>
          </a:lstStyle>
          <a:p>
            <a:r>
              <a:rPr lang="nb-NO" noProof="0" dirty="0" smtClean="0"/>
              <a:t>Pauseslide – Legg inn tittel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17155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325036" y="1850928"/>
            <a:ext cx="3805908" cy="283988"/>
          </a:xfrm>
        </p:spPr>
        <p:txBody>
          <a:bodyPr/>
          <a:lstStyle>
            <a:lvl1pPr marL="0" indent="0">
              <a:lnSpc>
                <a:spcPts val="2246"/>
              </a:lnSpc>
              <a:buNone/>
              <a:defRPr b="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22883" y="1851223"/>
            <a:ext cx="3800550" cy="283988"/>
          </a:xfrm>
        </p:spPr>
        <p:txBody>
          <a:bodyPr/>
          <a:lstStyle>
            <a:lvl1pPr marL="0" indent="0">
              <a:lnSpc>
                <a:spcPts val="2246"/>
              </a:lnSpc>
              <a:buNone/>
              <a:defRPr b="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80752" y="252239"/>
            <a:ext cx="8197200" cy="982800"/>
          </a:xfrm>
        </p:spPr>
        <p:txBody>
          <a:bodyPr/>
          <a:lstStyle>
            <a:lvl1pPr>
              <a:defRPr>
                <a:solidFill>
                  <a:srgbClr val="58595A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170236" y="2225623"/>
            <a:ext cx="3960000" cy="3283200"/>
          </a:xfrm>
        </p:spPr>
        <p:txBody>
          <a:bodyPr/>
          <a:lstStyle>
            <a:lvl1pPr>
              <a:defRPr>
                <a:solidFill>
                  <a:srgbClr val="58595A"/>
                </a:solidFill>
              </a:defRPr>
            </a:lvl1pPr>
            <a:lvl2pPr>
              <a:defRPr>
                <a:solidFill>
                  <a:srgbClr val="58595A"/>
                </a:solidFill>
              </a:defRPr>
            </a:lvl2pPr>
            <a:lvl3pPr>
              <a:defRPr>
                <a:solidFill>
                  <a:srgbClr val="58595A"/>
                </a:solidFill>
              </a:defRPr>
            </a:lvl3pPr>
            <a:lvl4pPr>
              <a:defRPr>
                <a:solidFill>
                  <a:srgbClr val="58595A"/>
                </a:solidFill>
              </a:defRPr>
            </a:lvl4pPr>
            <a:lvl5pPr>
              <a:defRPr>
                <a:solidFill>
                  <a:srgbClr val="58595A"/>
                </a:solidFill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80752" y="1212659"/>
            <a:ext cx="8198396" cy="279362"/>
          </a:xfrm>
        </p:spPr>
        <p:txBody>
          <a:bodyPr/>
          <a:lstStyle>
            <a:lvl1pPr marL="0" indent="0">
              <a:buNone/>
              <a:defRPr i="1">
                <a:solidFill>
                  <a:srgbClr val="58595A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/>
          </p:nvPr>
        </p:nvSpPr>
        <p:spPr>
          <a:xfrm>
            <a:off x="5562992" y="2225623"/>
            <a:ext cx="3960000" cy="3283200"/>
          </a:xfrm>
        </p:spPr>
        <p:txBody>
          <a:bodyPr/>
          <a:lstStyle>
            <a:lvl1pPr>
              <a:defRPr>
                <a:solidFill>
                  <a:srgbClr val="58595A"/>
                </a:solidFill>
              </a:defRPr>
            </a:lvl1pPr>
            <a:lvl2pPr>
              <a:defRPr>
                <a:solidFill>
                  <a:srgbClr val="58595A"/>
                </a:solidFill>
              </a:defRPr>
            </a:lvl2pPr>
            <a:lvl3pPr>
              <a:defRPr>
                <a:solidFill>
                  <a:srgbClr val="58595A"/>
                </a:solidFill>
              </a:defRPr>
            </a:lvl3pPr>
            <a:lvl4pPr>
              <a:defRPr>
                <a:solidFill>
                  <a:srgbClr val="58595A"/>
                </a:solidFill>
              </a:defRPr>
            </a:lvl4pPr>
            <a:lvl5pPr>
              <a:defRPr>
                <a:solidFill>
                  <a:srgbClr val="58595A"/>
                </a:solidFill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1170236" y="6872288"/>
            <a:ext cx="82867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19D26A50-A5A2-42CA-8A30-955A637B3B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95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ørk bakgrun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/>
          <p:nvPr userDrawn="1"/>
        </p:nvSpPr>
        <p:spPr bwMode="white">
          <a:xfrm>
            <a:off x="0" y="0"/>
            <a:ext cx="2476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20"/>
          <p:cNvSpPr/>
          <p:nvPr userDrawn="1"/>
        </p:nvSpPr>
        <p:spPr bwMode="white">
          <a:xfrm>
            <a:off x="10445750" y="0"/>
            <a:ext cx="2476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7" name="Rectangle 21"/>
          <p:cNvSpPr/>
          <p:nvPr userDrawn="1"/>
        </p:nvSpPr>
        <p:spPr bwMode="white">
          <a:xfrm>
            <a:off x="0" y="0"/>
            <a:ext cx="106934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Rectangle 22"/>
          <p:cNvSpPr/>
          <p:nvPr userDrawn="1"/>
        </p:nvSpPr>
        <p:spPr bwMode="white">
          <a:xfrm>
            <a:off x="0" y="7313613"/>
            <a:ext cx="106934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 bwMode="black">
          <a:xfrm>
            <a:off x="1180752" y="180231"/>
            <a:ext cx="8197200" cy="98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 bwMode="black">
          <a:xfrm>
            <a:off x="1180752" y="1140651"/>
            <a:ext cx="8198396" cy="279362"/>
          </a:xfr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 bwMode="black">
          <a:xfrm>
            <a:off x="1160364" y="1764407"/>
            <a:ext cx="8362800" cy="32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7B89CA88-6055-459B-8F76-5BDEAB90CA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664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595A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2297C20B-9CFA-4061-BA62-FEAAB63B872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66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721FA47D-EE12-4E59-B2AA-88873B8D15F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987697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5" Type="http://schemas.openxmlformats.org/officeDocument/2006/relationships/slideLayout" Target="../slideLayouts/slideLayout5.xml" />
  <Relationship Id="rId10" Type="http://schemas.openxmlformats.org/officeDocument/2006/relationships/image" Target="../media/image1.png" />
  <Relationship Id="rId4" Type="http://schemas.openxmlformats.org/officeDocument/2006/relationships/slideLayout" Target="../slideLayouts/slideLayout4.xml" />
  <Relationship Id="rId9" Type="http://schemas.openxmlformats.org/officeDocument/2006/relationships/theme" Target="../theme/theme1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white">
          <a:xfrm>
            <a:off x="1170236" y="252239"/>
            <a:ext cx="81978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170236" y="1764407"/>
            <a:ext cx="83613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 smtClean="0"/>
              <a:t>Klikk for å redigere tekststiler i malen</a:t>
            </a:r>
          </a:p>
          <a:p>
            <a:pPr lvl="1"/>
            <a:r>
              <a:rPr lang="nb-NO" altLang="nb-NO" dirty="0" smtClean="0"/>
              <a:t>Andre nivå</a:t>
            </a:r>
          </a:p>
          <a:p>
            <a:pPr lvl="2"/>
            <a:r>
              <a:rPr lang="nb-NO" altLang="nb-NO" dirty="0" smtClean="0"/>
              <a:t>Tredje nivå</a:t>
            </a:r>
          </a:p>
          <a:p>
            <a:pPr lvl="3"/>
            <a:r>
              <a:rPr lang="nb-NO" altLang="nb-NO" dirty="0" smtClean="0"/>
              <a:t>Fjerde nivå</a:t>
            </a:r>
          </a:p>
          <a:p>
            <a:pPr lvl="4"/>
            <a:r>
              <a:rPr lang="nb-NO" altLang="nb-NO" dirty="0" smtClean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170236" y="6872288"/>
            <a:ext cx="828675" cy="2016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1042968" fontAlgn="auto">
              <a:spcBef>
                <a:spcPts val="0"/>
              </a:spcBef>
              <a:spcAft>
                <a:spcPts val="0"/>
              </a:spcAft>
              <a:defRPr sz="1300" i="1">
                <a:solidFill>
                  <a:srgbClr val="4D4D4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034332" y="6872287"/>
            <a:ext cx="6841381" cy="2207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1042968" fontAlgn="auto">
              <a:spcBef>
                <a:spcPts val="0"/>
              </a:spcBef>
              <a:spcAft>
                <a:spcPts val="0"/>
              </a:spcAft>
              <a:defRPr sz="1300" i="1">
                <a:solidFill>
                  <a:srgbClr val="4D4D4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875713" y="6872288"/>
            <a:ext cx="935037" cy="2016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defTabSz="1042968" fontAlgn="auto">
              <a:spcBef>
                <a:spcPts val="0"/>
              </a:spcBef>
              <a:spcAft>
                <a:spcPts val="0"/>
              </a:spcAft>
              <a:defRPr sz="1300" i="1" u="sng">
                <a:solidFill>
                  <a:schemeClr val="accent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A3079-5ECF-4242-B40E-1B9A215F31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Rectangle 6"/>
          <p:cNvSpPr/>
          <p:nvPr/>
        </p:nvSpPr>
        <p:spPr bwMode="white">
          <a:xfrm>
            <a:off x="0" y="0"/>
            <a:ext cx="2476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7"/>
          <p:cNvSpPr/>
          <p:nvPr/>
        </p:nvSpPr>
        <p:spPr bwMode="white">
          <a:xfrm>
            <a:off x="10445750" y="0"/>
            <a:ext cx="2476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6" name="Rectangle 8"/>
          <p:cNvSpPr/>
          <p:nvPr/>
        </p:nvSpPr>
        <p:spPr bwMode="white">
          <a:xfrm>
            <a:off x="0" y="0"/>
            <a:ext cx="106934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7" name="Rectangle 9"/>
          <p:cNvSpPr/>
          <p:nvPr/>
        </p:nvSpPr>
        <p:spPr bwMode="white">
          <a:xfrm>
            <a:off x="0" y="7308850"/>
            <a:ext cx="106934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35" tIns="36667" rIns="73335" bIns="36667" anchor="ctr"/>
          <a:lstStyle/>
          <a:p>
            <a:pPr algn="ctr" defTabSz="1042968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041400" rtl="0" eaLnBrk="1" fontAlgn="base" hangingPunct="1">
        <a:lnSpc>
          <a:spcPts val="3850"/>
        </a:lnSpc>
        <a:spcBef>
          <a:spcPct val="0"/>
        </a:spcBef>
        <a:spcAft>
          <a:spcPct val="0"/>
        </a:spcAft>
        <a:defRPr sz="3600" kern="1200">
          <a:solidFill>
            <a:srgbClr val="4D4D4F"/>
          </a:solidFill>
          <a:latin typeface="+mj-lt"/>
          <a:ea typeface="+mj-ea"/>
          <a:cs typeface="+mj-cs"/>
        </a:defRPr>
      </a:lvl1pPr>
      <a:lvl2pPr algn="l" defTabSz="1041400" rtl="0" eaLnBrk="1" fontAlgn="base" hangingPunct="1">
        <a:lnSpc>
          <a:spcPts val="3850"/>
        </a:lnSpc>
        <a:spcBef>
          <a:spcPct val="0"/>
        </a:spcBef>
        <a:spcAft>
          <a:spcPct val="0"/>
        </a:spcAft>
        <a:defRPr sz="3600">
          <a:solidFill>
            <a:srgbClr val="4D4D4F"/>
          </a:solidFill>
          <a:latin typeface="Times New Roman" pitchFamily="18" charset="0"/>
        </a:defRPr>
      </a:lvl2pPr>
      <a:lvl3pPr algn="l" defTabSz="1041400" rtl="0" eaLnBrk="1" fontAlgn="base" hangingPunct="1">
        <a:lnSpc>
          <a:spcPts val="3850"/>
        </a:lnSpc>
        <a:spcBef>
          <a:spcPct val="0"/>
        </a:spcBef>
        <a:spcAft>
          <a:spcPct val="0"/>
        </a:spcAft>
        <a:defRPr sz="3600">
          <a:solidFill>
            <a:srgbClr val="4D4D4F"/>
          </a:solidFill>
          <a:latin typeface="Times New Roman" pitchFamily="18" charset="0"/>
        </a:defRPr>
      </a:lvl3pPr>
      <a:lvl4pPr algn="l" defTabSz="1041400" rtl="0" eaLnBrk="1" fontAlgn="base" hangingPunct="1">
        <a:lnSpc>
          <a:spcPts val="3850"/>
        </a:lnSpc>
        <a:spcBef>
          <a:spcPct val="0"/>
        </a:spcBef>
        <a:spcAft>
          <a:spcPct val="0"/>
        </a:spcAft>
        <a:defRPr sz="3600">
          <a:solidFill>
            <a:srgbClr val="4D4D4F"/>
          </a:solidFill>
          <a:latin typeface="Times New Roman" pitchFamily="18" charset="0"/>
        </a:defRPr>
      </a:lvl4pPr>
      <a:lvl5pPr algn="l" defTabSz="1041400" rtl="0" eaLnBrk="1" fontAlgn="base" hangingPunct="1">
        <a:lnSpc>
          <a:spcPts val="3850"/>
        </a:lnSpc>
        <a:spcBef>
          <a:spcPct val="0"/>
        </a:spcBef>
        <a:spcAft>
          <a:spcPct val="0"/>
        </a:spcAft>
        <a:defRPr sz="3600">
          <a:solidFill>
            <a:srgbClr val="4D4D4F"/>
          </a:solidFill>
          <a:latin typeface="Times New Roman" pitchFamily="18" charset="0"/>
        </a:defRPr>
      </a:lvl5pPr>
      <a:lvl6pPr marL="457200" algn="l" defTabSz="1041400" rtl="0" eaLnBrk="1" fontAlgn="base" hangingPunct="1">
        <a:lnSpc>
          <a:spcPts val="3850"/>
        </a:lnSpc>
        <a:spcBef>
          <a:spcPct val="0"/>
        </a:spcBef>
        <a:spcAft>
          <a:spcPct val="0"/>
        </a:spcAft>
        <a:defRPr sz="3600">
          <a:solidFill>
            <a:srgbClr val="4D4D4F"/>
          </a:solidFill>
          <a:latin typeface="Times New Roman" pitchFamily="18" charset="0"/>
        </a:defRPr>
      </a:lvl6pPr>
      <a:lvl7pPr marL="914400" algn="l" defTabSz="1041400" rtl="0" eaLnBrk="1" fontAlgn="base" hangingPunct="1">
        <a:lnSpc>
          <a:spcPts val="3850"/>
        </a:lnSpc>
        <a:spcBef>
          <a:spcPct val="0"/>
        </a:spcBef>
        <a:spcAft>
          <a:spcPct val="0"/>
        </a:spcAft>
        <a:defRPr sz="3600">
          <a:solidFill>
            <a:srgbClr val="4D4D4F"/>
          </a:solidFill>
          <a:latin typeface="Times New Roman" pitchFamily="18" charset="0"/>
        </a:defRPr>
      </a:lvl7pPr>
      <a:lvl8pPr marL="1371600" algn="l" defTabSz="1041400" rtl="0" eaLnBrk="1" fontAlgn="base" hangingPunct="1">
        <a:lnSpc>
          <a:spcPts val="3850"/>
        </a:lnSpc>
        <a:spcBef>
          <a:spcPct val="0"/>
        </a:spcBef>
        <a:spcAft>
          <a:spcPct val="0"/>
        </a:spcAft>
        <a:defRPr sz="3600">
          <a:solidFill>
            <a:srgbClr val="4D4D4F"/>
          </a:solidFill>
          <a:latin typeface="Times New Roman" pitchFamily="18" charset="0"/>
        </a:defRPr>
      </a:lvl8pPr>
      <a:lvl9pPr marL="1828800" algn="l" defTabSz="1041400" rtl="0" eaLnBrk="1" fontAlgn="base" hangingPunct="1">
        <a:lnSpc>
          <a:spcPts val="3850"/>
        </a:lnSpc>
        <a:spcBef>
          <a:spcPct val="0"/>
        </a:spcBef>
        <a:spcAft>
          <a:spcPct val="0"/>
        </a:spcAft>
        <a:defRPr sz="3600">
          <a:solidFill>
            <a:srgbClr val="4D4D4F"/>
          </a:solidFill>
          <a:latin typeface="Times New Roman" pitchFamily="18" charset="0"/>
        </a:defRPr>
      </a:lvl9pPr>
    </p:titleStyle>
    <p:bodyStyle>
      <a:lvl1pPr marL="160338" indent="-160338" algn="l" defTabSz="1041400" rtl="0" eaLnBrk="1" fontAlgn="base" hangingPunct="1">
        <a:lnSpc>
          <a:spcPct val="114000"/>
        </a:lnSpc>
        <a:spcBef>
          <a:spcPct val="0"/>
        </a:spcBef>
        <a:spcAft>
          <a:spcPct val="0"/>
        </a:spcAft>
        <a:buFont typeface="Arial" charset="0"/>
        <a:buChar char="•"/>
        <a:defRPr sz="1700" kern="1200">
          <a:solidFill>
            <a:srgbClr val="4D4D4F"/>
          </a:solidFill>
          <a:latin typeface="+mn-lt"/>
          <a:ea typeface="+mn-ea"/>
          <a:cs typeface="+mn-cs"/>
        </a:defRPr>
      </a:lvl1pPr>
      <a:lvl2pPr marL="360363" indent="-217488" algn="l" defTabSz="1041400" rtl="0" eaLnBrk="1" fontAlgn="base" hangingPunct="1">
        <a:lnSpc>
          <a:spcPct val="114000"/>
        </a:lnSpc>
        <a:spcBef>
          <a:spcPct val="0"/>
        </a:spcBef>
        <a:spcAft>
          <a:spcPct val="0"/>
        </a:spcAft>
        <a:buFont typeface="Arial" charset="0"/>
        <a:buChar char="–"/>
        <a:defRPr sz="1700" kern="1200">
          <a:solidFill>
            <a:srgbClr val="4D4D4F"/>
          </a:solidFill>
          <a:latin typeface="+mn-lt"/>
          <a:ea typeface="+mn-ea"/>
          <a:cs typeface="+mn-cs"/>
        </a:defRPr>
      </a:lvl2pPr>
      <a:lvl3pPr marL="503238" indent="-141288" algn="l" defTabSz="1041400" rtl="0" eaLnBrk="1" fontAlgn="base" hangingPunct="1">
        <a:lnSpc>
          <a:spcPct val="114000"/>
        </a:lnSpc>
        <a:spcBef>
          <a:spcPct val="0"/>
        </a:spcBef>
        <a:spcAft>
          <a:spcPct val="0"/>
        </a:spcAft>
        <a:buFont typeface="Arial" charset="0"/>
        <a:buChar char="•"/>
        <a:defRPr sz="1700" kern="1200">
          <a:solidFill>
            <a:srgbClr val="4D4D4F"/>
          </a:solidFill>
          <a:latin typeface="+mn-lt"/>
          <a:ea typeface="+mn-ea"/>
          <a:cs typeface="+mn-cs"/>
        </a:defRPr>
      </a:lvl3pPr>
      <a:lvl4pPr marL="717550" indent="-212725" algn="l" defTabSz="1041400" rtl="0" eaLnBrk="1" fontAlgn="base" hangingPunct="1">
        <a:lnSpc>
          <a:spcPct val="114000"/>
        </a:lnSpc>
        <a:spcBef>
          <a:spcPct val="0"/>
        </a:spcBef>
        <a:spcAft>
          <a:spcPct val="0"/>
        </a:spcAft>
        <a:buFont typeface="Arial" charset="0"/>
        <a:buChar char="–"/>
        <a:defRPr sz="1700" kern="1200">
          <a:solidFill>
            <a:srgbClr val="4D4D4F"/>
          </a:solidFill>
          <a:latin typeface="+mn-lt"/>
          <a:ea typeface="+mn-ea"/>
          <a:cs typeface="+mn-cs"/>
        </a:defRPr>
      </a:lvl4pPr>
      <a:lvl5pPr marL="936625" indent="-217488" algn="l" defTabSz="1041400" rtl="0" eaLnBrk="1" fontAlgn="base" hangingPunct="1">
        <a:lnSpc>
          <a:spcPct val="114000"/>
        </a:lnSpc>
        <a:spcBef>
          <a:spcPct val="0"/>
        </a:spcBef>
        <a:spcAft>
          <a:spcPct val="0"/>
        </a:spcAft>
        <a:buFont typeface="Arial" charset="0"/>
        <a:buChar char="»"/>
        <a:defRPr sz="1700" kern="1200">
          <a:solidFill>
            <a:srgbClr val="4D4D4F"/>
          </a:solidFill>
          <a:latin typeface="+mn-lt"/>
          <a:ea typeface="+mn-ea"/>
          <a:cs typeface="+mn-cs"/>
        </a:defRPr>
      </a:lvl5pPr>
      <a:lvl6pPr marL="2868162" indent="-260742" algn="l" defTabSz="10429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47" indent="-260742" algn="l" defTabSz="10429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30" indent="-260742" algn="l" defTabSz="10429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15" indent="-260742" algn="l" defTabSz="10429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80200" marR="80200" algn="l" defTabSz="10429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5" algn="l" defTabSz="10429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8" algn="l" defTabSz="10429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52" algn="l" defTabSz="10429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36" algn="l" defTabSz="10429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20" algn="l" defTabSz="10429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05" algn="l" defTabSz="10429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88" algn="l" defTabSz="10429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73" algn="l" defTabSz="10429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jpeg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5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png" /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5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5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2.xml" />
</Relationships>
</file>

<file path=ppt/slides/_rels/slide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png" /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5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3.xml" />
</Relationships>
</file>

<file path=ppt/slides/_rels/slide2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jpeg" /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2.xml" />
</Relationships>
</file>

<file path=ppt/slides/_rels/slide2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2.xml" />
</Relationships>
</file>

<file path=ppt/slides/_rels/slide2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2.xml" />
  <Relationship Id="rId1" Type="http://schemas.openxmlformats.org/officeDocument/2006/relationships/slideLayout" Target="../slideLayouts/slideLayout2.xml" />
</Relationships>
</file>

<file path=ppt/slides/_rels/slide2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3.xml" />
  <Relationship Id="rId1" Type="http://schemas.openxmlformats.org/officeDocument/2006/relationships/slideLayout" Target="../slideLayouts/slideLayout2.xml" />
</Relationships>
</file>

<file path=ppt/slides/_rels/slide2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4.xml" />
  <Relationship Id="rId1" Type="http://schemas.openxmlformats.org/officeDocument/2006/relationships/slideLayout" Target="../slideLayouts/slideLayout2.xml" />
</Relationships>
</file>

<file path=ppt/slides/_rels/slide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png" />
  <Relationship Id="rId2" Type="http://schemas.openxmlformats.org/officeDocument/2006/relationships/notesSlide" Target="../notesSlides/notesSlide25.xml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18.png" />
  <Relationship Id="rId4" Type="http://schemas.openxmlformats.org/officeDocument/2006/relationships/image" Target="../media/image17.png" />
</Relationships>
</file>

<file path=ppt/slides/_rels/slide2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jpg" />
  <Relationship Id="rId2" Type="http://schemas.openxmlformats.org/officeDocument/2006/relationships/notesSlide" Target="../notesSlides/notesSlide26.xml" />
  <Relationship Id="rId1" Type="http://schemas.openxmlformats.org/officeDocument/2006/relationships/slideLayout" Target="../slideLayouts/slideLayout3.xml" />
  <Relationship Id="rId4" Type="http://schemas.openxmlformats.org/officeDocument/2006/relationships/hyperlink" Target="https://www.datatilsynet.no/globalassets/global/regelverk-skjema/forordningen/punktliste-til-ny-forordning_web.pdf" TargetMode="External" />
</Relationships>
</file>

<file path=ppt/slides/_rels/slide2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7.xml" />
  <Relationship Id="rId1" Type="http://schemas.openxmlformats.org/officeDocument/2006/relationships/slideLayout" Target="../slideLayouts/slideLayout4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jp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5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jpe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5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jpe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ctrTitle"/>
          </p:nvPr>
        </p:nvSpPr>
        <p:spPr>
          <a:xfrm>
            <a:off x="2250356" y="1764407"/>
            <a:ext cx="6479994" cy="1715479"/>
          </a:xfrm>
          <a:solidFill>
            <a:srgbClr val="F1F2F2">
              <a:alpha val="87057"/>
            </a:srgbClr>
          </a:solidFill>
        </p:spPr>
        <p:txBody>
          <a:bodyPr/>
          <a:lstStyle/>
          <a:p>
            <a:pPr algn="ctr"/>
            <a:r>
              <a:rPr lang="nb-NO" altLang="nb-NO" sz="4400" dirty="0" smtClean="0"/>
              <a:t>JUS-frokost</a:t>
            </a:r>
            <a:br>
              <a:rPr lang="nb-NO" altLang="nb-NO" sz="4400" dirty="0" smtClean="0"/>
            </a:br>
            <a:r>
              <a:rPr lang="nb-NO" altLang="nb-NO" sz="4400" dirty="0" smtClean="0"/>
              <a:t>Personvernforordningen</a:t>
            </a:r>
            <a:br>
              <a:rPr lang="nb-NO" altLang="nb-NO" sz="4400" dirty="0" smtClean="0"/>
            </a:br>
            <a:r>
              <a:rPr lang="nb-NO" altLang="nb-NO" sz="2800" dirty="0" smtClean="0"/>
              <a:t>15. november 2017</a:t>
            </a:r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3667049" y="3780631"/>
            <a:ext cx="3842082" cy="745461"/>
          </a:xfrm>
        </p:spPr>
        <p:txBody>
          <a:bodyPr/>
          <a:lstStyle/>
          <a:p>
            <a:pPr algn="ctr"/>
            <a:r>
              <a:rPr lang="nb-NO" dirty="0" smtClean="0"/>
              <a:t>Advokat/partner Håkon Knudsen</a:t>
            </a:r>
            <a:br>
              <a:rPr lang="nb-NO" dirty="0" smtClean="0"/>
            </a:br>
            <a:r>
              <a:rPr lang="nb-NO" dirty="0" smtClean="0"/>
              <a:t>Advokatfullmektig Silje Fagerhaug</a:t>
            </a:r>
            <a:endParaRPr lang="nb-NO" dirty="0"/>
          </a:p>
        </p:txBody>
      </p:sp>
      <p:sp>
        <p:nvSpPr>
          <p:cNvPr id="11269" name="Plassholder for lysbildenummer 6"/>
          <p:cNvSpPr>
            <a:spLocks noGrp="1"/>
          </p:cNvSpPr>
          <p:nvPr>
            <p:ph type="sldNum" sz="quarter" idx="18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09DB5E-5FBF-4F4C-9094-2FAF5AC9DD28}" type="slidenum">
              <a:rPr lang="nb-NO" altLang="nb-NO" smtClean="0"/>
              <a:pPr/>
              <a:t>1</a:t>
            </a:fld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3316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får reglene betydning for?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38188" y="2124447"/>
            <a:ext cx="4176464" cy="4176464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 Alle </a:t>
            </a:r>
            <a:r>
              <a:rPr lang="nb-NO" sz="2800" dirty="0">
                <a:solidFill>
                  <a:schemeClr val="tx1"/>
                </a:solidFill>
              </a:rPr>
              <a:t>virksomheter som behandler personopplysninger knyttet til en yrkes- eller </a:t>
            </a:r>
            <a:r>
              <a:rPr lang="nb-NO" sz="2800" dirty="0" smtClean="0">
                <a:solidFill>
                  <a:schemeClr val="tx1"/>
                </a:solidFill>
              </a:rPr>
              <a:t>forretningsvirksomhet.</a:t>
            </a:r>
          </a:p>
          <a:p>
            <a:endParaRPr lang="nb-NO" sz="2400" dirty="0" smtClean="0">
              <a:solidFill>
                <a:schemeClr val="tx1"/>
              </a:solidFill>
            </a:endParaRPr>
          </a:p>
          <a:p>
            <a:endParaRPr lang="nb-NO" sz="2400" dirty="0" smtClean="0">
              <a:solidFill>
                <a:schemeClr val="tx1"/>
              </a:solidFill>
            </a:endParaRPr>
          </a:p>
          <a:p>
            <a:r>
              <a:rPr lang="nb-NO" sz="2800" dirty="0" smtClean="0">
                <a:solidFill>
                  <a:schemeClr val="tx1"/>
                </a:solidFill>
              </a:rPr>
              <a:t>Virkeområde også utenfor EØS</a:t>
            </a:r>
            <a:endParaRPr lang="nb-NO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 smtClean="0">
              <a:solidFill>
                <a:schemeClr val="tx1"/>
              </a:solidFill>
            </a:endParaRP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68" y="3420591"/>
            <a:ext cx="5465035" cy="3744416"/>
          </a:xfrm>
        </p:spPr>
      </p:pic>
    </p:spTree>
    <p:extLst>
      <p:ext uri="{BB962C8B-B14F-4D97-AF65-F5344CB8AC3E}">
        <p14:creationId xmlns:p14="http://schemas.microsoft.com/office/powerpoint/2010/main" val="636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966788"/>
            <a:ext cx="772795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Personvernprinsippene videreføres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GDPR artikkel 5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954212" y="1836415"/>
            <a:ext cx="66247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Lovlighet, </a:t>
            </a:r>
            <a:r>
              <a:rPr lang="nb-NO" sz="2800" dirty="0" smtClean="0"/>
              <a:t>rettferdighet og </a:t>
            </a:r>
            <a:r>
              <a:rPr lang="nb-NO" sz="2800" dirty="0"/>
              <a:t>gjennomsiktighet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Formålsbegrensning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Dataminimering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Riktighet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Lagringsbegrensning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Integritet og fortrolighet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Ansvar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18344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Rettslig grunnlag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lphaLcParenR"/>
            </a:pPr>
            <a:r>
              <a:rPr lang="nb-NO" sz="2400" dirty="0" smtClean="0"/>
              <a:t>Samtykke</a:t>
            </a:r>
          </a:p>
          <a:p>
            <a:pPr marL="342900" indent="-342900">
              <a:buAutoNum type="alphaLcParenR"/>
            </a:pPr>
            <a:r>
              <a:rPr lang="nb-NO" sz="2400" dirty="0" smtClean="0"/>
              <a:t>Avtale </a:t>
            </a:r>
          </a:p>
          <a:p>
            <a:pPr marL="342900" indent="-342900">
              <a:buAutoNum type="alphaLcParenR"/>
            </a:pPr>
            <a:r>
              <a:rPr lang="nb-NO" sz="2400" dirty="0" smtClean="0"/>
              <a:t>Rettslig </a:t>
            </a:r>
            <a:r>
              <a:rPr lang="nb-NO" sz="2400" dirty="0"/>
              <a:t>forpliktelse </a:t>
            </a:r>
            <a:r>
              <a:rPr lang="nb-NO" sz="2400" dirty="0" smtClean="0"/>
              <a:t>(lov)</a:t>
            </a:r>
          </a:p>
          <a:p>
            <a:pPr marL="342900" indent="-342900">
              <a:buAutoNum type="alphaLcParenR"/>
            </a:pPr>
            <a:r>
              <a:rPr lang="nb-NO" sz="2400" dirty="0" smtClean="0"/>
              <a:t>Verne </a:t>
            </a:r>
            <a:r>
              <a:rPr lang="nb-NO" sz="2400" dirty="0"/>
              <a:t>den registrertes eller en annen fysisk persons vitale interesser, </a:t>
            </a:r>
            <a:endParaRPr lang="nb-NO" sz="2400" dirty="0" smtClean="0"/>
          </a:p>
          <a:p>
            <a:pPr marL="342900" indent="-342900">
              <a:buAutoNum type="alphaLcParenR"/>
            </a:pPr>
            <a:r>
              <a:rPr lang="nb-NO" sz="2400" dirty="0" smtClean="0"/>
              <a:t>Utføre </a:t>
            </a:r>
            <a:r>
              <a:rPr lang="nb-NO" sz="2400" dirty="0"/>
              <a:t>en oppgave i allmennhetens interesse eller utøve offentlig myndighet </a:t>
            </a:r>
            <a:r>
              <a:rPr lang="nb-NO" sz="2400" dirty="0" smtClean="0"/>
              <a:t>(lov)</a:t>
            </a:r>
          </a:p>
          <a:p>
            <a:pPr marL="342900" indent="-342900">
              <a:buAutoNum type="alphaLcParenR"/>
            </a:pPr>
            <a:r>
              <a:rPr lang="nb-NO" sz="2400" dirty="0" smtClean="0"/>
              <a:t>Nødvendig for formål </a:t>
            </a:r>
            <a:r>
              <a:rPr lang="nb-NO" sz="2400" dirty="0"/>
              <a:t>knyttet til de berettigede interessene som forfølges av den behandlingsansvarlige eller en tredjepart,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>
                <a:sym typeface="Wingdings" panose="05000000000000000000" pitchFamily="2" charset="2"/>
              </a:rPr>
              <a:t> </a:t>
            </a:r>
            <a:r>
              <a:rPr lang="nb-NO" sz="2400" dirty="0" smtClean="0"/>
              <a:t>med </a:t>
            </a:r>
            <a:r>
              <a:rPr lang="nb-NO" sz="2400" dirty="0"/>
              <a:t>mindre den registrertes interesser eller grunnleggende rettigheter og friheter går </a:t>
            </a:r>
            <a:r>
              <a:rPr lang="nb-NO" sz="2400" dirty="0" smtClean="0"/>
              <a:t>foran</a:t>
            </a:r>
            <a:endParaRPr lang="nb-NO" sz="2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GDPR artikkel 6 nr. 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>
          <a:xfrm>
            <a:off x="1458913" y="900113"/>
            <a:ext cx="8196262" cy="982662"/>
          </a:xfrm>
        </p:spPr>
        <p:txBody>
          <a:bodyPr/>
          <a:lstStyle/>
          <a:p>
            <a:r>
              <a:rPr lang="nb-NO" altLang="nb-NO" smtClean="0"/>
              <a:t>Skjerpede krav til samtykke</a:t>
            </a:r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>
          <a:xfrm>
            <a:off x="1457325" y="2513013"/>
            <a:ext cx="8362950" cy="3284537"/>
          </a:xfrm>
        </p:spPr>
        <p:txBody>
          <a:bodyPr/>
          <a:lstStyle/>
          <a:p>
            <a:r>
              <a:rPr lang="nb-NO" altLang="nb-NO" dirty="0" smtClean="0"/>
              <a:t>Frivillig, spesifisert,  informert og utvetydig erklæring gjennom klar bekreftende handling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Presumsjon for at </a:t>
            </a:r>
            <a:r>
              <a:rPr lang="nb-NO" altLang="nb-NO" u="sng" dirty="0" smtClean="0"/>
              <a:t>ikke frivillig</a:t>
            </a:r>
            <a:r>
              <a:rPr lang="nb-NO" altLang="nb-NO" dirty="0" smtClean="0"/>
              <a:t> dersom</a:t>
            </a:r>
          </a:p>
          <a:p>
            <a:pPr lvl="1"/>
            <a:r>
              <a:rPr lang="nb-NO" altLang="nb-NO" sz="1500" dirty="0" smtClean="0"/>
              <a:t>Klar ubalanse </a:t>
            </a:r>
          </a:p>
          <a:p>
            <a:pPr lvl="1"/>
            <a:r>
              <a:rPr lang="nb-NO" altLang="nb-NO" sz="1500" dirty="0" smtClean="0"/>
              <a:t>Det ikke gis anledning til særskilt samtykke til ulike formål</a:t>
            </a:r>
          </a:p>
          <a:p>
            <a:pPr lvl="1"/>
            <a:r>
              <a:rPr lang="nb-NO" altLang="nb-NO" sz="1500" dirty="0" smtClean="0"/>
              <a:t>En tjeneste gjøres betinget av samtykke til behandling som ikke er nødvendig for tjenesten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Samtykket må tydelig løftes frem fra andre vilkår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Behandlingsansvarlig må kunne dokumentere samtykket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Samtykke skal enkelt kunne trekkes tilbake</a:t>
            </a:r>
          </a:p>
          <a:p>
            <a:endParaRPr lang="nb-NO" altLang="nb-NO" dirty="0" smtClean="0"/>
          </a:p>
          <a:p>
            <a:endParaRPr lang="nb-NO" altLang="nb-NO" dirty="0" smtClean="0"/>
          </a:p>
        </p:txBody>
      </p:sp>
      <p:sp>
        <p:nvSpPr>
          <p:cNvPr id="22532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458913" y="1860550"/>
            <a:ext cx="8197850" cy="279400"/>
          </a:xfrm>
        </p:spPr>
        <p:txBody>
          <a:bodyPr/>
          <a:lstStyle/>
          <a:p>
            <a:r>
              <a:rPr lang="nb-NO" altLang="nb-NO" smtClean="0"/>
              <a:t>Art 4 (11), 6, 7, 8 og 9, samt fortalen 32, 43 og 155</a:t>
            </a:r>
          </a:p>
        </p:txBody>
      </p:sp>
    </p:spTree>
    <p:extLst>
      <p:ext uri="{BB962C8B-B14F-4D97-AF65-F5344CB8AC3E}">
        <p14:creationId xmlns:p14="http://schemas.microsoft.com/office/powerpoint/2010/main" val="31418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14252" y="684287"/>
            <a:ext cx="8197200" cy="982800"/>
          </a:xfrm>
        </p:spPr>
        <p:txBody>
          <a:bodyPr/>
          <a:lstStyle/>
          <a:p>
            <a:r>
              <a:rPr lang="nb-NO" dirty="0" smtClean="0"/>
              <a:t>Rettigheter virksomheten må oppfylle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400" dirty="0"/>
              <a:t>Rett til </a:t>
            </a:r>
            <a:r>
              <a:rPr lang="nb-NO" sz="2400" dirty="0" smtClean="0"/>
              <a:t>informasjon jf</a:t>
            </a:r>
            <a:r>
              <a:rPr lang="nb-NO" sz="2400" dirty="0"/>
              <a:t>. artikkel </a:t>
            </a:r>
            <a:r>
              <a:rPr lang="nb-NO" sz="2400" dirty="0" smtClean="0"/>
              <a:t>12, 13 og 14</a:t>
            </a:r>
            <a:endParaRPr lang="nb-NO" sz="2400" dirty="0"/>
          </a:p>
          <a:p>
            <a:pPr lvl="0"/>
            <a:r>
              <a:rPr lang="nb-NO" sz="2400" dirty="0" smtClean="0"/>
              <a:t>Rett </a:t>
            </a:r>
            <a:r>
              <a:rPr lang="nb-NO" sz="2400" dirty="0"/>
              <a:t>til innsyn, jf. artikkel 15  </a:t>
            </a:r>
          </a:p>
          <a:p>
            <a:pPr lvl="0"/>
            <a:r>
              <a:rPr lang="nb-NO" sz="2400" dirty="0"/>
              <a:t>Rett til korrigering av opplysninger som ikke er riktige, jf. artikkel 16</a:t>
            </a:r>
          </a:p>
          <a:p>
            <a:pPr lvl="0"/>
            <a:r>
              <a:rPr lang="nb-NO" sz="2400" dirty="0"/>
              <a:t>Rett til sletting av personopplysninger, jf. artikkel 17</a:t>
            </a:r>
          </a:p>
          <a:p>
            <a:pPr lvl="0"/>
            <a:r>
              <a:rPr lang="nb-NO" sz="2400" dirty="0"/>
              <a:t>Rett til begrensning av </a:t>
            </a:r>
            <a:r>
              <a:rPr lang="nb-NO" sz="2400" dirty="0" smtClean="0"/>
              <a:t>behandling, </a:t>
            </a:r>
            <a:r>
              <a:rPr lang="nb-NO" sz="2400" dirty="0"/>
              <a:t>jf. artikkel 18</a:t>
            </a:r>
          </a:p>
          <a:p>
            <a:pPr lvl="0"/>
            <a:r>
              <a:rPr lang="nb-NO" sz="2400" dirty="0"/>
              <a:t>Rett til å bli underrettet i forbindelse med korrigering eller sletting av personopplysninger eller </a:t>
            </a:r>
            <a:r>
              <a:rPr lang="nb-NO" sz="2400" dirty="0" smtClean="0"/>
              <a:t>begrensning, </a:t>
            </a:r>
            <a:r>
              <a:rPr lang="nb-NO" sz="2400" dirty="0"/>
              <a:t>jf. artikkel 19</a:t>
            </a:r>
          </a:p>
          <a:p>
            <a:pPr lvl="0"/>
            <a:r>
              <a:rPr lang="nb-NO" sz="2400" dirty="0"/>
              <a:t>Rett til dataportabilitet, jf. artikkel 20</a:t>
            </a:r>
          </a:p>
          <a:p>
            <a:pPr lvl="0"/>
            <a:r>
              <a:rPr lang="nb-NO" sz="2400" dirty="0"/>
              <a:t>Innsigelsesrett, jf. artikkel 21  </a:t>
            </a: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1365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4"/>
          </p:nvPr>
        </p:nvSpPr>
        <p:spPr>
          <a:xfrm>
            <a:off x="1612900" y="2555875"/>
            <a:ext cx="3805238" cy="284163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Obligatorisk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>
          <a:xfrm>
            <a:off x="6010275" y="2557463"/>
            <a:ext cx="3800475" cy="282575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Hvis nødvendig</a:t>
            </a:r>
            <a:endParaRPr lang="en-GB" dirty="0"/>
          </a:p>
        </p:txBody>
      </p:sp>
      <p:sp>
        <p:nvSpPr>
          <p:cNvPr id="23556" name="Tittel 3"/>
          <p:cNvSpPr>
            <a:spLocks noGrp="1"/>
          </p:cNvSpPr>
          <p:nvPr>
            <p:ph type="title"/>
          </p:nvPr>
        </p:nvSpPr>
        <p:spPr>
          <a:xfrm>
            <a:off x="1458913" y="900113"/>
            <a:ext cx="8196262" cy="982662"/>
          </a:xfrm>
        </p:spPr>
        <p:txBody>
          <a:bodyPr/>
          <a:lstStyle/>
          <a:p>
            <a:r>
              <a:rPr lang="nb-NO" altLang="nb-NO" dirty="0" smtClean="0"/>
              <a:t>Skjerpet krav til informasjon og innsyn</a:t>
            </a:r>
            <a:endParaRPr lang="en-GB" altLang="nb-NO" dirty="0" smtClean="0"/>
          </a:p>
        </p:txBody>
      </p:sp>
      <p:sp>
        <p:nvSpPr>
          <p:cNvPr id="23557" name="Plassholder for innhold 4"/>
          <p:cNvSpPr>
            <a:spLocks noGrp="1"/>
          </p:cNvSpPr>
          <p:nvPr>
            <p:ph idx="1"/>
          </p:nvPr>
        </p:nvSpPr>
        <p:spPr>
          <a:xfrm>
            <a:off x="1457325" y="2930525"/>
            <a:ext cx="3960813" cy="3284538"/>
          </a:xfrm>
        </p:spPr>
        <p:txBody>
          <a:bodyPr/>
          <a:lstStyle/>
          <a:p>
            <a:pPr eaLnBrk="1" hangingPunct="1"/>
            <a:r>
              <a:rPr lang="nb-NO" altLang="en-US" dirty="0" smtClean="0">
                <a:solidFill>
                  <a:schemeClr val="tx1"/>
                </a:solidFill>
              </a:rPr>
              <a:t>navn og adresse på den behandlingsansvarlige (evt. DPO)</a:t>
            </a:r>
          </a:p>
          <a:p>
            <a:r>
              <a:rPr lang="nb-NO" altLang="en-US" dirty="0">
                <a:solidFill>
                  <a:schemeClr val="tx1"/>
                </a:solidFill>
              </a:rPr>
              <a:t>f</a:t>
            </a:r>
            <a:r>
              <a:rPr lang="nb-NO" altLang="en-US" dirty="0" smtClean="0">
                <a:solidFill>
                  <a:schemeClr val="tx1"/>
                </a:solidFill>
              </a:rPr>
              <a:t>ormål </a:t>
            </a:r>
          </a:p>
          <a:p>
            <a:r>
              <a:rPr lang="nb-NO" altLang="en-US" dirty="0" smtClean="0">
                <a:solidFill>
                  <a:schemeClr val="tx1"/>
                </a:solidFill>
              </a:rPr>
              <a:t>behandlingsgrunnlag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nb-NO" altLang="en-US" dirty="0" smtClean="0">
                <a:solidFill>
                  <a:schemeClr val="tx1"/>
                </a:solidFill>
              </a:rPr>
              <a:t>opplysningstyper-/kategorier og kilde (hvis innhentet fra tredjepart)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nb-NO" altLang="en-US" dirty="0" smtClean="0">
                <a:solidFill>
                  <a:schemeClr val="tx1"/>
                </a:solidFill>
              </a:rPr>
              <a:t>eventuell utlevering/deling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nb-NO" altLang="en-US" dirty="0" smtClean="0">
                <a:solidFill>
                  <a:schemeClr val="tx1"/>
                </a:solidFill>
              </a:rPr>
              <a:t>at opplysninger overføres til et tredjeland (ut av EU/EØS)</a:t>
            </a:r>
            <a:endParaRPr lang="en-GB" altLang="en-US" dirty="0" smtClean="0">
              <a:solidFill>
                <a:schemeClr val="tx1"/>
              </a:solidFill>
            </a:endParaRPr>
          </a:p>
          <a:p>
            <a:endParaRPr lang="en-GB" altLang="nb-NO" dirty="0" smtClean="0"/>
          </a:p>
        </p:txBody>
      </p:sp>
      <p:sp>
        <p:nvSpPr>
          <p:cNvPr id="23558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1458913" y="1860550"/>
            <a:ext cx="8197850" cy="279400"/>
          </a:xfrm>
        </p:spPr>
        <p:txBody>
          <a:bodyPr/>
          <a:lstStyle/>
          <a:p>
            <a:r>
              <a:rPr lang="nb-NO" altLang="en-US" dirty="0" smtClean="0"/>
              <a:t>Artikkel 13, 14, 15</a:t>
            </a:r>
            <a:endParaRPr lang="en-GB" altLang="en-US" dirty="0" smtClean="0"/>
          </a:p>
          <a:p>
            <a:endParaRPr lang="en-GB" altLang="nb-NO" dirty="0" smtClean="0"/>
          </a:p>
        </p:txBody>
      </p:sp>
      <p:sp>
        <p:nvSpPr>
          <p:cNvPr id="23559" name="Plassholder for innhold 6"/>
          <p:cNvSpPr>
            <a:spLocks noGrp="1"/>
          </p:cNvSpPr>
          <p:nvPr>
            <p:ph idx="17"/>
          </p:nvPr>
        </p:nvSpPr>
        <p:spPr>
          <a:xfrm>
            <a:off x="5851525" y="2930525"/>
            <a:ext cx="3959225" cy="3284538"/>
          </a:xfrm>
        </p:spPr>
        <p:txBody>
          <a:bodyPr/>
          <a:lstStyle/>
          <a:p>
            <a:r>
              <a:rPr lang="nb-NO" altLang="en-US" dirty="0" smtClean="0">
                <a:solidFill>
                  <a:schemeClr val="tx1"/>
                </a:solidFill>
              </a:rPr>
              <a:t>hvor lenge opplysningene lagres</a:t>
            </a:r>
          </a:p>
          <a:p>
            <a:r>
              <a:rPr lang="nb-NO" altLang="en-US" dirty="0" smtClean="0">
                <a:solidFill>
                  <a:schemeClr val="tx1"/>
                </a:solidFill>
              </a:rPr>
              <a:t>eventuell gjenbruk av personopplysninger til andre formål</a:t>
            </a:r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nb-NO" altLang="en-US" dirty="0" smtClean="0">
                <a:solidFill>
                  <a:schemeClr val="tx1"/>
                </a:solidFill>
              </a:rPr>
              <a:t>automatisert behandling av personopplysninger og logikken i slike systemer (hvis aktuelt)</a:t>
            </a:r>
          </a:p>
          <a:p>
            <a:r>
              <a:rPr lang="nb-NO" altLang="en-US" dirty="0" smtClean="0">
                <a:solidFill>
                  <a:schemeClr val="tx1"/>
                </a:solidFill>
              </a:rPr>
              <a:t>informasjon om rettigheter, slik som rett til innsyn, dataportabilitet</a:t>
            </a:r>
            <a:r>
              <a:rPr lang="en-GB" altLang="en-US" dirty="0" smtClean="0">
                <a:solidFill>
                  <a:schemeClr val="tx1"/>
                </a:solidFill>
              </a:rPr>
              <a:t> og </a:t>
            </a:r>
            <a:r>
              <a:rPr lang="nb-NO" altLang="en-US" dirty="0" smtClean="0">
                <a:solidFill>
                  <a:schemeClr val="tx1"/>
                </a:solidFill>
              </a:rPr>
              <a:t>retten til å klage til tilsynsmyndigheten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Sletting (Retten til å bli glemt)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30000"/>
              </a:spcBef>
              <a:buNone/>
              <a:defRPr/>
            </a:pPr>
            <a:r>
              <a:rPr lang="nb-NO" sz="2800" dirty="0" smtClean="0">
                <a:solidFill>
                  <a:schemeClr val="tx1"/>
                </a:solidFill>
              </a:rPr>
              <a:t>Rett </a:t>
            </a:r>
            <a:r>
              <a:rPr lang="nb-NO" sz="2800" dirty="0">
                <a:solidFill>
                  <a:schemeClr val="tx1"/>
                </a:solidFill>
              </a:rPr>
              <a:t>til sletting </a:t>
            </a:r>
            <a:r>
              <a:rPr lang="nb-NO" sz="2800" dirty="0" smtClean="0">
                <a:solidFill>
                  <a:schemeClr val="tx1"/>
                </a:solidFill>
              </a:rPr>
              <a:t>dersom: </a:t>
            </a:r>
            <a:endParaRPr lang="nb-NO" sz="2800" dirty="0">
              <a:solidFill>
                <a:schemeClr val="tx1"/>
              </a:solidFill>
            </a:endParaRPr>
          </a:p>
          <a:p>
            <a:pPr marL="457200" lvl="0" indent="-457200" eaLnBrk="0" hangingPunct="0">
              <a:spcBef>
                <a:spcPct val="30000"/>
              </a:spcBef>
              <a:buAutoNum type="alphaLcParenBoth"/>
              <a:defRPr/>
            </a:pPr>
            <a:r>
              <a:rPr lang="nb-NO" sz="2800" dirty="0">
                <a:solidFill>
                  <a:schemeClr val="tx1"/>
                </a:solidFill>
              </a:rPr>
              <a:t>personopplysningene ikke lenger er nødvendig for det formål de ble samlet inn for eller</a:t>
            </a:r>
          </a:p>
          <a:p>
            <a:pPr marL="457200" lvl="0" indent="-457200" eaLnBrk="0" hangingPunct="0">
              <a:spcBef>
                <a:spcPct val="30000"/>
              </a:spcBef>
              <a:buAutoNum type="alphaLcParenBoth"/>
              <a:defRPr/>
            </a:pPr>
            <a:r>
              <a:rPr lang="nb-NO" sz="2800" dirty="0">
                <a:solidFill>
                  <a:schemeClr val="tx1"/>
                </a:solidFill>
              </a:rPr>
              <a:t> samtykket trekkes </a:t>
            </a:r>
            <a:r>
              <a:rPr lang="nb-NO" sz="2800" dirty="0" smtClean="0">
                <a:solidFill>
                  <a:schemeClr val="tx1"/>
                </a:solidFill>
              </a:rPr>
              <a:t>tilbake</a:t>
            </a:r>
          </a:p>
          <a:p>
            <a:pPr marL="457200" lvl="0" indent="-457200" eaLnBrk="0" hangingPunct="0">
              <a:spcBef>
                <a:spcPct val="30000"/>
              </a:spcBef>
              <a:buAutoNum type="alphaLcParenBoth"/>
              <a:defRPr/>
            </a:pPr>
            <a:r>
              <a:rPr lang="nb-NO" sz="2800" dirty="0">
                <a:solidFill>
                  <a:schemeClr val="tx1"/>
                </a:solidFill>
              </a:rPr>
              <a:t>i</a:t>
            </a:r>
            <a:r>
              <a:rPr lang="nb-NO" sz="2800" dirty="0" smtClean="0">
                <a:solidFill>
                  <a:schemeClr val="tx1"/>
                </a:solidFill>
              </a:rPr>
              <a:t>nnsigelse</a:t>
            </a:r>
          </a:p>
          <a:p>
            <a:pPr marL="457200" lvl="0" indent="-457200" eaLnBrk="0" hangingPunct="0">
              <a:spcBef>
                <a:spcPct val="30000"/>
              </a:spcBef>
              <a:buAutoNum type="alphaLcParenBoth"/>
              <a:defRPr/>
            </a:pPr>
            <a:r>
              <a:rPr lang="nb-NO" sz="2800" dirty="0">
                <a:solidFill>
                  <a:schemeClr val="tx1"/>
                </a:solidFill>
              </a:rPr>
              <a:t>u</a:t>
            </a:r>
            <a:r>
              <a:rPr lang="nb-NO" sz="2800" dirty="0" smtClean="0">
                <a:solidFill>
                  <a:schemeClr val="tx1"/>
                </a:solidFill>
              </a:rPr>
              <a:t>lovlig behandling</a:t>
            </a:r>
          </a:p>
          <a:p>
            <a:pPr marL="457200" lvl="0" indent="-457200" eaLnBrk="0" hangingPunct="0">
              <a:spcBef>
                <a:spcPct val="30000"/>
              </a:spcBef>
              <a:buAutoNum type="alphaLcParenBoth"/>
              <a:defRPr/>
            </a:pPr>
            <a:r>
              <a:rPr lang="nb-NO" sz="2800" dirty="0">
                <a:solidFill>
                  <a:schemeClr val="tx1"/>
                </a:solidFill>
              </a:rPr>
              <a:t>m</a:t>
            </a:r>
            <a:r>
              <a:rPr lang="nb-NO" sz="2800" dirty="0" smtClean="0">
                <a:solidFill>
                  <a:schemeClr val="tx1"/>
                </a:solidFill>
              </a:rPr>
              <a:t>å slettes for å oppfylle rettslig forpliktelse</a:t>
            </a:r>
          </a:p>
          <a:p>
            <a:pPr marL="457200" lvl="0" indent="-457200" eaLnBrk="0" hangingPunct="0">
              <a:spcBef>
                <a:spcPct val="30000"/>
              </a:spcBef>
              <a:buAutoNum type="alphaLcParenBoth"/>
              <a:defRPr/>
            </a:pPr>
            <a:r>
              <a:rPr lang="nb-NO" sz="2800" dirty="0">
                <a:solidFill>
                  <a:schemeClr val="tx1"/>
                </a:solidFill>
              </a:rPr>
              <a:t>s</a:t>
            </a:r>
            <a:r>
              <a:rPr lang="nb-NO" sz="2800" dirty="0" smtClean="0">
                <a:solidFill>
                  <a:schemeClr val="tx1"/>
                </a:solidFill>
              </a:rPr>
              <a:t>amlet inn via informasjonstjenester direkte til barn</a:t>
            </a:r>
            <a:endParaRPr lang="nb-NO" sz="280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GDPR artikkel 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4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-539849"/>
            <a:ext cx="6480720" cy="11527043"/>
          </a:xfrm>
        </p:spPr>
      </p:pic>
    </p:spTree>
    <p:extLst>
      <p:ext uri="{BB962C8B-B14F-4D97-AF65-F5344CB8AC3E}">
        <p14:creationId xmlns:p14="http://schemas.microsoft.com/office/powerpoint/2010/main" val="42724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4"/>
          </p:nvPr>
        </p:nvSpPr>
        <p:spPr>
          <a:xfrm>
            <a:off x="1458913" y="2413000"/>
            <a:ext cx="3805237" cy="284163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AVTALENS INNHOLD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>
          <a:xfrm>
            <a:off x="5851525" y="2413000"/>
            <a:ext cx="3800475" cy="284163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DATABEHANDLERENS PLIKTER</a:t>
            </a:r>
            <a:endParaRPr lang="nb-NO" dirty="0"/>
          </a:p>
        </p:txBody>
      </p:sp>
      <p:sp>
        <p:nvSpPr>
          <p:cNvPr id="24580" name="Tittel 3"/>
          <p:cNvSpPr>
            <a:spLocks noGrp="1"/>
          </p:cNvSpPr>
          <p:nvPr>
            <p:ph type="title"/>
          </p:nvPr>
        </p:nvSpPr>
        <p:spPr>
          <a:xfrm>
            <a:off x="1458913" y="900113"/>
            <a:ext cx="8196262" cy="982662"/>
          </a:xfrm>
        </p:spPr>
        <p:txBody>
          <a:bodyPr/>
          <a:lstStyle/>
          <a:p>
            <a:r>
              <a:rPr lang="nb-NO" altLang="en-US" smtClean="0"/>
              <a:t>Mer detaljerte databehandleravtaler</a:t>
            </a:r>
          </a:p>
        </p:txBody>
      </p:sp>
      <p:sp>
        <p:nvSpPr>
          <p:cNvPr id="24581" name="Plassholder for innhold 4"/>
          <p:cNvSpPr>
            <a:spLocks noGrp="1"/>
          </p:cNvSpPr>
          <p:nvPr>
            <p:ph idx="1"/>
          </p:nvPr>
        </p:nvSpPr>
        <p:spPr>
          <a:xfrm>
            <a:off x="1447800" y="2787650"/>
            <a:ext cx="3959225" cy="3282950"/>
          </a:xfrm>
        </p:spPr>
        <p:txBody>
          <a:bodyPr/>
          <a:lstStyle/>
          <a:p>
            <a:pPr marL="160338" lvl="1" indent="-160338">
              <a:buFont typeface="Arial" charset="0"/>
              <a:buChar char="•"/>
            </a:pPr>
            <a:r>
              <a:rPr lang="nb-NO" altLang="nb-NO" sz="2400" dirty="0" smtClean="0"/>
              <a:t>Hensikten med behandlingen</a:t>
            </a:r>
          </a:p>
          <a:p>
            <a:pPr marL="160338" lvl="1" indent="-160338">
              <a:buFont typeface="Arial" charset="0"/>
              <a:buChar char="•"/>
            </a:pPr>
            <a:r>
              <a:rPr lang="nb-NO" altLang="nb-NO" sz="2400" dirty="0" smtClean="0"/>
              <a:t>Varighet</a:t>
            </a:r>
          </a:p>
          <a:p>
            <a:pPr marL="160338" lvl="1" indent="-160338">
              <a:buFont typeface="Arial" charset="0"/>
              <a:buChar char="•"/>
            </a:pPr>
            <a:r>
              <a:rPr lang="nb-NO" altLang="nb-NO" sz="2400" dirty="0" smtClean="0"/>
              <a:t>Type behandling</a:t>
            </a:r>
          </a:p>
          <a:p>
            <a:pPr marL="160338" lvl="1" indent="-160338">
              <a:buFont typeface="Arial" charset="0"/>
              <a:buChar char="•"/>
            </a:pPr>
            <a:r>
              <a:rPr lang="nb-NO" altLang="nb-NO" sz="2400" dirty="0" smtClean="0"/>
              <a:t>Formål/art</a:t>
            </a:r>
          </a:p>
          <a:p>
            <a:pPr marL="160338" lvl="1" indent="-160338">
              <a:buFont typeface="Arial" charset="0"/>
              <a:buChar char="•"/>
            </a:pPr>
            <a:r>
              <a:rPr lang="nb-NO" altLang="nb-NO" sz="2400" dirty="0" smtClean="0"/>
              <a:t>Type personopplysninger</a:t>
            </a:r>
          </a:p>
          <a:p>
            <a:pPr marL="160338" lvl="1" indent="-160338">
              <a:buFont typeface="Arial" charset="0"/>
              <a:buChar char="•"/>
            </a:pPr>
            <a:r>
              <a:rPr lang="nb-NO" altLang="nb-NO" sz="2400" dirty="0" smtClean="0"/>
              <a:t>Kategorier av registrerte</a:t>
            </a:r>
          </a:p>
          <a:p>
            <a:endParaRPr lang="nb-NO" altLang="en-US" dirty="0" smtClean="0"/>
          </a:p>
        </p:txBody>
      </p:sp>
      <p:sp>
        <p:nvSpPr>
          <p:cNvPr id="24582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1458913" y="1860550"/>
            <a:ext cx="8197850" cy="279400"/>
          </a:xfrm>
        </p:spPr>
        <p:txBody>
          <a:bodyPr/>
          <a:lstStyle/>
          <a:p>
            <a:r>
              <a:rPr lang="nb-NO" altLang="en-US" smtClean="0"/>
              <a:t>Art 28</a:t>
            </a:r>
          </a:p>
        </p:txBody>
      </p:sp>
      <p:sp>
        <p:nvSpPr>
          <p:cNvPr id="24583" name="Plassholder for innhold 6"/>
          <p:cNvSpPr>
            <a:spLocks noGrp="1"/>
          </p:cNvSpPr>
          <p:nvPr>
            <p:ph idx="17"/>
          </p:nvPr>
        </p:nvSpPr>
        <p:spPr>
          <a:xfrm>
            <a:off x="5840413" y="2787650"/>
            <a:ext cx="3959225" cy="3282950"/>
          </a:xfrm>
        </p:spPr>
        <p:txBody>
          <a:bodyPr/>
          <a:lstStyle/>
          <a:p>
            <a:pPr lvl="1"/>
            <a:r>
              <a:rPr lang="nb-NO" altLang="en-US" sz="2400" dirty="0" smtClean="0"/>
              <a:t>Tilstrekkelige garantier for etterlevelse av GDPR</a:t>
            </a:r>
          </a:p>
          <a:p>
            <a:pPr lvl="1"/>
            <a:r>
              <a:rPr lang="nb-NO" altLang="en-US" sz="2400" dirty="0" smtClean="0"/>
              <a:t>Behandling etter  instruks fra BA</a:t>
            </a:r>
          </a:p>
          <a:p>
            <a:pPr lvl="1"/>
            <a:r>
              <a:rPr lang="nb-NO" altLang="en-US" sz="2400" dirty="0" smtClean="0"/>
              <a:t>Underleverandør?</a:t>
            </a:r>
          </a:p>
          <a:p>
            <a:pPr lvl="2"/>
            <a:r>
              <a:rPr lang="nb-NO" altLang="en-US" sz="2400" dirty="0" smtClean="0"/>
              <a:t>Må ha samtykke fra BA</a:t>
            </a:r>
          </a:p>
          <a:p>
            <a:pPr lvl="1"/>
            <a:r>
              <a:rPr lang="nb-NO" altLang="en-US" sz="2400" dirty="0" smtClean="0"/>
              <a:t>Se flere krav til innhold i avtale i artikkel 28</a:t>
            </a:r>
            <a:endParaRPr lang="nb-NO" altLang="en-US" sz="2400" dirty="0"/>
          </a:p>
          <a:p>
            <a:pPr marL="361950" lvl="2" indent="0">
              <a:buNone/>
            </a:pPr>
            <a:endParaRPr lang="nb-NO" altLang="en-US" sz="2400" dirty="0" smtClean="0"/>
          </a:p>
          <a:p>
            <a:pPr lvl="2"/>
            <a:endParaRPr lang="nb-NO" altLang="en-US" sz="2400" dirty="0" smtClean="0"/>
          </a:p>
          <a:p>
            <a:pPr marL="142875" lvl="1" indent="0">
              <a:buNone/>
            </a:pPr>
            <a:endParaRPr lang="nb-NO" altLang="en-US" sz="2400" dirty="0" smtClean="0"/>
          </a:p>
          <a:p>
            <a:pPr marL="142875" lvl="1" indent="0">
              <a:buNone/>
            </a:pPr>
            <a:endParaRPr lang="nb-NO" altLang="en-US" sz="2400" dirty="0" smtClean="0"/>
          </a:p>
          <a:p>
            <a:pPr lvl="1"/>
            <a:endParaRPr lang="nb-NO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42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06740" y="2052439"/>
            <a:ext cx="4248472" cy="20882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285750" indent="-285750" defTabSz="1042968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600" dirty="0" smtClean="0">
                <a:solidFill>
                  <a:srgbClr val="58595A"/>
                </a:solidFill>
              </a:rPr>
              <a:t>Norges tredje største advokatfirma</a:t>
            </a:r>
          </a:p>
          <a:p>
            <a:pPr marL="285750" marR="0" lvl="0" indent="-285750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600" dirty="0" smtClean="0">
                <a:solidFill>
                  <a:srgbClr val="58595A"/>
                </a:solidFill>
                <a:latin typeface="+mn-lt"/>
                <a:cs typeface="+mn-cs"/>
              </a:rPr>
              <a:t>180 advokater på landsbasis</a:t>
            </a:r>
          </a:p>
          <a:p>
            <a:pPr marL="285750" marR="0" lvl="0" indent="-285750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cs typeface="+mn-cs"/>
              </a:rPr>
              <a:t>25 advokater i Trondheim</a:t>
            </a:r>
          </a:p>
          <a:p>
            <a:pPr marL="285750" lvl="0" indent="-285750" defTabSz="1042968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600" dirty="0" smtClean="0">
                <a:solidFill>
                  <a:srgbClr val="58595A"/>
                </a:solidFill>
              </a:rPr>
              <a:t>Dekker alle aspekter ved forretningsjus</a:t>
            </a:r>
          </a:p>
          <a:p>
            <a:pPr marL="285750" lvl="0" indent="-285750" defTabSz="1042968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600" dirty="0" smtClean="0">
                <a:solidFill>
                  <a:srgbClr val="58595A"/>
                </a:solidFill>
              </a:rPr>
              <a:t>Faglig ekspertise kombinert med inngående bransjekunnskap</a:t>
            </a:r>
          </a:p>
          <a:p>
            <a:pPr marL="285750" indent="-285750" defTabSz="1042968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600" dirty="0" smtClean="0">
                <a:solidFill>
                  <a:srgbClr val="58595A"/>
                </a:solidFill>
              </a:rPr>
              <a:t>En anerkjent internasjonal profil</a:t>
            </a:r>
          </a:p>
          <a:p>
            <a:pPr marR="0" lvl="0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srgbClr val="5859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5634732" y="1906341"/>
            <a:ext cx="2160000" cy="0"/>
          </a:xfrm>
          <a:prstGeom prst="line">
            <a:avLst/>
          </a:prstGeom>
          <a:ln w="12700">
            <a:solidFill>
              <a:srgbClr val="4D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tekst 24"/>
          <p:cNvSpPr>
            <a:spLocks noGrp="1"/>
          </p:cNvSpPr>
          <p:nvPr>
            <p:ph type="body" sz="quarter" idx="15"/>
          </p:nvPr>
        </p:nvSpPr>
        <p:spPr>
          <a:xfrm>
            <a:off x="5706740" y="1620391"/>
            <a:ext cx="4104456" cy="43204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nb-NO" i="1" dirty="0" smtClean="0"/>
              <a:t>Simonsen Vogt Wiig</a:t>
            </a:r>
            <a:endParaRPr lang="nb-NO" i="1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706740" y="4860751"/>
            <a:ext cx="2376264" cy="518457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nb-NO"/>
            </a:defPPr>
            <a:lvl1pPr marL="0" algn="l" defTabSz="104296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85" algn="l" defTabSz="104296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968" algn="l" defTabSz="104296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452" algn="l" defTabSz="104296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936" algn="l" defTabSz="104296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420" algn="l" defTabSz="104296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905" algn="l" defTabSz="104296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388" algn="l" defTabSz="104296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873" algn="l" defTabSz="104296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marR="0" lvl="1" indent="-265113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Oslo</a:t>
            </a:r>
          </a:p>
          <a:p>
            <a:pPr marL="265113" marR="0" lvl="1" indent="-265113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Bergen</a:t>
            </a:r>
          </a:p>
          <a:p>
            <a:pPr marL="265113" marR="0" lvl="1" indent="-265113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Stavanger</a:t>
            </a:r>
          </a:p>
          <a:p>
            <a:pPr marL="265113" marR="0" lvl="1" indent="-265113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Kristiansand</a:t>
            </a:r>
          </a:p>
          <a:p>
            <a:pPr marL="265113" marR="0" lvl="1" indent="-265113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Tromsø</a:t>
            </a:r>
          </a:p>
          <a:p>
            <a:pPr marL="265113" marR="0" lvl="1" indent="-265113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Trondheim</a:t>
            </a:r>
          </a:p>
          <a:p>
            <a:pPr marL="265113" marR="0" lvl="1" indent="-265113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Singapore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5859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420" marR="0" lvl="0" indent="-160420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60420" marR="0" lvl="0" indent="-160420" algn="l" defTabSz="104296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9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srgbClr val="5859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13"/>
          <p:cNvCxnSpPr/>
          <p:nvPr/>
        </p:nvCxnSpPr>
        <p:spPr>
          <a:xfrm>
            <a:off x="5634732" y="4714653"/>
            <a:ext cx="2160000" cy="0"/>
          </a:xfrm>
          <a:prstGeom prst="line">
            <a:avLst/>
          </a:prstGeom>
          <a:ln w="12700">
            <a:solidFill>
              <a:srgbClr val="4D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24"/>
          <p:cNvSpPr>
            <a:spLocks noGrp="1"/>
          </p:cNvSpPr>
          <p:nvPr/>
        </p:nvSpPr>
        <p:spPr bwMode="white">
          <a:xfrm>
            <a:off x="5706740" y="4428703"/>
            <a:ext cx="2134498" cy="288032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160420" indent="-160420" algn="l" defTabSz="1042968" rtl="0" eaLnBrk="1" latinLnBrk="0" hangingPunct="1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1pPr>
            <a:lvl2pPr marL="361582" indent="-218986" algn="l" defTabSz="1042968" rtl="0" eaLnBrk="1" latinLnBrk="0" hangingPunct="1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–"/>
              <a:defRPr sz="17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2pPr>
            <a:lvl3pPr marL="504177" indent="-142596" algn="l" defTabSz="1042968" rtl="0" eaLnBrk="1" latinLnBrk="0" hangingPunct="1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3pPr>
            <a:lvl4pPr marL="718070" indent="-213893" algn="l" defTabSz="1042968" rtl="0" eaLnBrk="1" latinLnBrk="0" hangingPunct="1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–"/>
              <a:defRPr sz="17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4pPr>
            <a:lvl5pPr marL="937056" indent="-218986" algn="l" defTabSz="1042968" rtl="0" eaLnBrk="1" latinLnBrk="0" hangingPunct="1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»"/>
              <a:defRPr sz="1700" kern="120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5pPr>
            <a:lvl6pPr marL="2868162" indent="-260742" algn="l" defTabSz="10429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647" indent="-260742" algn="l" defTabSz="10429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130" indent="-260742" algn="l" defTabSz="10429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615" indent="-260742" algn="l" defTabSz="10429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b-NO" i="1" dirty="0" smtClean="0">
                <a:solidFill>
                  <a:srgbClr val="58595A"/>
                </a:solidFill>
              </a:rPr>
              <a:t>Kontorer</a:t>
            </a:r>
            <a:r>
              <a:rPr lang="en-GB" i="1" dirty="0" smtClean="0">
                <a:solidFill>
                  <a:srgbClr val="58595A"/>
                </a:solidFill>
              </a:rPr>
              <a:t> </a:t>
            </a:r>
            <a:endParaRPr lang="en-GB" i="1" dirty="0">
              <a:solidFill>
                <a:srgbClr val="5859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Personvernrådgiver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236" y="1620391"/>
            <a:ext cx="4320480" cy="5328592"/>
          </a:xfrm>
        </p:spPr>
        <p:txBody>
          <a:bodyPr/>
          <a:lstStyle/>
          <a:p>
            <a:r>
              <a:rPr lang="nb-NO" sz="2400" dirty="0" smtClean="0"/>
              <a:t>Følgende </a:t>
            </a:r>
            <a:r>
              <a:rPr lang="nb-NO" sz="2400" dirty="0"/>
              <a:t>virksomheter må utnevne </a:t>
            </a:r>
            <a:r>
              <a:rPr lang="nb-NO" sz="2400" dirty="0" smtClean="0"/>
              <a:t>personvernrådgiver:</a:t>
            </a:r>
            <a:endParaRPr lang="nb-NO" sz="2400" dirty="0"/>
          </a:p>
          <a:p>
            <a:pPr lvl="1"/>
            <a:r>
              <a:rPr lang="nb-NO" sz="2400" dirty="0"/>
              <a:t>a</a:t>
            </a:r>
            <a:r>
              <a:rPr lang="nb-NO" sz="2400" dirty="0" smtClean="0"/>
              <a:t>lle offentlige </a:t>
            </a:r>
            <a:r>
              <a:rPr lang="nb-NO" sz="2400" dirty="0"/>
              <a:t>virksomheter (unntatt domstolene)</a:t>
            </a:r>
          </a:p>
          <a:p>
            <a:pPr lvl="1"/>
            <a:r>
              <a:rPr lang="nb-NO" sz="2400" dirty="0"/>
              <a:t>virksomheter hvis </a:t>
            </a:r>
            <a:r>
              <a:rPr lang="nb-NO" sz="2400" i="1" dirty="0"/>
              <a:t>kjerneaktivitet </a:t>
            </a:r>
            <a:r>
              <a:rPr lang="nb-NO" sz="2400" dirty="0"/>
              <a:t>består i å regelmessig og systematisk overvåke personer i </a:t>
            </a:r>
            <a:r>
              <a:rPr lang="nb-NO" sz="2400" i="1" dirty="0"/>
              <a:t>stort omfang</a:t>
            </a:r>
          </a:p>
          <a:p>
            <a:pPr lvl="1"/>
            <a:r>
              <a:rPr lang="nb-NO" sz="2400" dirty="0"/>
              <a:t>virksomheter som behandler </a:t>
            </a:r>
            <a:r>
              <a:rPr lang="nb-NO" sz="2400" i="1" dirty="0"/>
              <a:t>sensitive personopplysninger </a:t>
            </a:r>
            <a:r>
              <a:rPr lang="nb-NO" sz="2400" dirty="0"/>
              <a:t>i </a:t>
            </a:r>
            <a:r>
              <a:rPr lang="nb-NO" sz="2400" i="1" dirty="0"/>
              <a:t>stort </a:t>
            </a:r>
            <a:r>
              <a:rPr lang="nb-NO" sz="2400" i="1" dirty="0" smtClean="0"/>
              <a:t>omfang</a:t>
            </a: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Artikkel 37-39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24" y="1620391"/>
            <a:ext cx="4710106" cy="48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Personvernrådgiver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236" y="1836415"/>
            <a:ext cx="8640960" cy="4248472"/>
          </a:xfrm>
        </p:spPr>
        <p:txBody>
          <a:bodyPr/>
          <a:lstStyle/>
          <a:p>
            <a:pPr lvl="1"/>
            <a:r>
              <a:rPr lang="nb-NO" sz="2400" dirty="0"/>
              <a:t>Eks: private og offentlige helseforetak, vaktselskaper, teletilbydere, leverandører av innholdstjenester på internett, kredittopplysningsvirksomheter, granskere, leverandører av mobilapplikasjoner, virksomheter som tilbyr lojalitetsprogrammer til sine kunder</a:t>
            </a:r>
          </a:p>
          <a:p>
            <a:pPr marL="142875" lvl="1" indent="0">
              <a:buNone/>
            </a:pPr>
            <a:endParaRPr lang="nb-NO" sz="2400" dirty="0"/>
          </a:p>
          <a:p>
            <a:r>
              <a:rPr lang="nb-NO" sz="2400" dirty="0"/>
              <a:t>Krav til personvernrådgiverens kompetanse og uavhengighet</a:t>
            </a:r>
          </a:p>
          <a:p>
            <a:r>
              <a:rPr lang="nb-NO" sz="2400" dirty="0"/>
              <a:t>Kan være en internt ansatt eller en ekstern rådgiver </a:t>
            </a: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 smtClean="0"/>
          </a:p>
          <a:p>
            <a:pPr lvl="1"/>
            <a:r>
              <a:rPr lang="nb-NO" sz="2400" dirty="0" smtClean="0"/>
              <a:t>Simonsen </a:t>
            </a:r>
            <a:r>
              <a:rPr lang="nb-NO" sz="2400" dirty="0"/>
              <a:t>Vogt </a:t>
            </a:r>
            <a:r>
              <a:rPr lang="nb-NO" sz="2400" dirty="0" smtClean="0"/>
              <a:t>Wiig tilbyr denne tjenesten</a:t>
            </a:r>
            <a:endParaRPr lang="nb-NO" sz="2400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Artikkel 37-39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15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>
          <a:xfrm>
            <a:off x="1458913" y="900113"/>
            <a:ext cx="8196262" cy="982662"/>
          </a:xfrm>
        </p:spPr>
        <p:txBody>
          <a:bodyPr/>
          <a:lstStyle/>
          <a:p>
            <a:r>
              <a:rPr lang="nb-NO" altLang="nb-NO" dirty="0" smtClean="0"/>
              <a:t>Dokumentasjonskrav ("internkontroll")</a:t>
            </a:r>
          </a:p>
        </p:txBody>
      </p:sp>
      <p:sp>
        <p:nvSpPr>
          <p:cNvPr id="26627" name="Plassholder for innhold 2"/>
          <p:cNvSpPr>
            <a:spLocks noGrp="1"/>
          </p:cNvSpPr>
          <p:nvPr>
            <p:ph idx="1"/>
          </p:nvPr>
        </p:nvSpPr>
        <p:spPr>
          <a:xfrm>
            <a:off x="1314450" y="2555875"/>
            <a:ext cx="8362950" cy="3284538"/>
          </a:xfrm>
        </p:spPr>
        <p:txBody>
          <a:bodyPr/>
          <a:lstStyle/>
          <a:p>
            <a:r>
              <a:rPr lang="nb-NO" altLang="nb-NO" sz="2000" dirty="0" smtClean="0"/>
              <a:t>Behandlingsansvarlig</a:t>
            </a:r>
          </a:p>
          <a:p>
            <a:pPr lvl="1"/>
            <a:r>
              <a:rPr lang="nb-NO" altLang="nb-NO" sz="2000" dirty="0" smtClean="0"/>
              <a:t>Dokumentere etterlevelse med personvernforordningen</a:t>
            </a:r>
          </a:p>
          <a:p>
            <a:pPr lvl="1"/>
            <a:r>
              <a:rPr lang="nb-NO" altLang="nb-NO" sz="2000" dirty="0" smtClean="0"/>
              <a:t>Oversikt over behandlinger</a:t>
            </a:r>
          </a:p>
          <a:p>
            <a:pPr lvl="1"/>
            <a:r>
              <a:rPr lang="nb-NO" altLang="nb-NO" sz="2000" dirty="0" smtClean="0"/>
              <a:t>Konsekvensutredning dersom høy risiko </a:t>
            </a:r>
          </a:p>
          <a:p>
            <a:pPr lvl="1"/>
            <a:r>
              <a:rPr lang="nb-NO" altLang="nb-NO" sz="2000" dirty="0" smtClean="0"/>
              <a:t>Risikovurdering og tilfredsstillende tekniske og organisatoriske tiltak</a:t>
            </a:r>
          </a:p>
          <a:p>
            <a:endParaRPr lang="nb-NO" altLang="nb-NO" sz="2000" dirty="0" smtClean="0"/>
          </a:p>
          <a:p>
            <a:r>
              <a:rPr lang="nb-NO" altLang="nb-NO" sz="2000" dirty="0" smtClean="0"/>
              <a:t>Databehandler</a:t>
            </a:r>
          </a:p>
          <a:p>
            <a:pPr lvl="1"/>
            <a:r>
              <a:rPr lang="nb-NO" altLang="nb-NO" sz="2000" dirty="0" smtClean="0"/>
              <a:t>Vedlikeholde oversikt over behandlinger</a:t>
            </a:r>
          </a:p>
          <a:p>
            <a:pPr lvl="1"/>
            <a:r>
              <a:rPr lang="nb-NO" altLang="nb-NO" sz="2000" dirty="0" smtClean="0"/>
              <a:t>Risikovurdering og tilfredsstillende tekniske og organisatoriske tiltak</a:t>
            </a:r>
          </a:p>
        </p:txBody>
      </p:sp>
      <p:sp>
        <p:nvSpPr>
          <p:cNvPr id="26628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458913" y="1860550"/>
            <a:ext cx="8197850" cy="279400"/>
          </a:xfrm>
        </p:spPr>
        <p:txBody>
          <a:bodyPr/>
          <a:lstStyle/>
          <a:p>
            <a:r>
              <a:rPr lang="nb-NO" altLang="nb-NO" smtClean="0"/>
              <a:t>Art 5, 24, 30, 32</a:t>
            </a:r>
          </a:p>
        </p:txBody>
      </p:sp>
    </p:spTree>
    <p:extLst>
      <p:ext uri="{BB962C8B-B14F-4D97-AF65-F5344CB8AC3E}">
        <p14:creationId xmlns:p14="http://schemas.microsoft.com/office/powerpoint/2010/main" val="12965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1458913" y="900113"/>
            <a:ext cx="8196262" cy="982662"/>
          </a:xfrm>
        </p:spPr>
        <p:txBody>
          <a:bodyPr/>
          <a:lstStyle/>
          <a:p>
            <a:r>
              <a:rPr lang="nb-NO" altLang="nb-NO" smtClean="0"/>
              <a:t>Innebygd personvern</a:t>
            </a:r>
          </a:p>
        </p:txBody>
      </p:sp>
      <p:sp>
        <p:nvSpPr>
          <p:cNvPr id="20483" name="Plassholder for innhold 2"/>
          <p:cNvSpPr>
            <a:spLocks noGrp="1"/>
          </p:cNvSpPr>
          <p:nvPr>
            <p:ph idx="1"/>
          </p:nvPr>
        </p:nvSpPr>
        <p:spPr>
          <a:xfrm>
            <a:off x="1457325" y="2513013"/>
            <a:ext cx="8362950" cy="3284537"/>
          </a:xfrm>
        </p:spPr>
        <p:txBody>
          <a:bodyPr/>
          <a:lstStyle/>
          <a:p>
            <a:r>
              <a:rPr lang="nb-NO" altLang="nb-NO" dirty="0" smtClean="0"/>
              <a:t>Hensiktsmessige tekniske og organisatoriske tiltak designet for å implementere personvernprinsipper, slik som dataminimering (eks. ved </a:t>
            </a:r>
            <a:r>
              <a:rPr lang="nb-NO" altLang="nb-NO" dirty="0" err="1" smtClean="0"/>
              <a:t>pseudonymisering</a:t>
            </a:r>
            <a:r>
              <a:rPr lang="nb-NO" altLang="nb-NO" dirty="0" smtClean="0"/>
              <a:t>)</a:t>
            </a:r>
          </a:p>
          <a:p>
            <a:pPr lvl="1"/>
            <a:r>
              <a:rPr lang="nb-NO" altLang="nb-NO" dirty="0" smtClean="0"/>
              <a:t>For å etterleve kravene/ivareta registrertes rettigheter</a:t>
            </a:r>
          </a:p>
          <a:p>
            <a:pPr lvl="1"/>
            <a:r>
              <a:rPr lang="nb-NO" altLang="nb-NO" dirty="0" smtClean="0"/>
              <a:t>Ved valg av behandlingsmetode/hjelpemidler og hele behandlingsløpet</a:t>
            </a:r>
          </a:p>
          <a:p>
            <a:pPr lvl="1"/>
            <a:endParaRPr lang="nb-NO" altLang="nb-NO" dirty="0" smtClean="0"/>
          </a:p>
          <a:p>
            <a:r>
              <a:rPr lang="nb-NO" altLang="nb-NO" dirty="0" smtClean="0"/>
              <a:t>Personvern som standardinnstilling </a:t>
            </a:r>
          </a:p>
          <a:p>
            <a:pPr lvl="1"/>
            <a:r>
              <a:rPr lang="nb-NO" altLang="nb-NO" dirty="0" smtClean="0"/>
              <a:t>Bare behandle opplysninger som er nødvendig for formålet</a:t>
            </a:r>
          </a:p>
          <a:p>
            <a:pPr lvl="2"/>
            <a:r>
              <a:rPr lang="nb-NO" altLang="nb-NO" sz="1500" dirty="0" smtClean="0"/>
              <a:t>Omfang som innsamles</a:t>
            </a:r>
          </a:p>
          <a:p>
            <a:pPr lvl="2"/>
            <a:r>
              <a:rPr lang="nb-NO" altLang="nb-NO" sz="1500" dirty="0" err="1" smtClean="0"/>
              <a:t>Behandlingsomfang</a:t>
            </a:r>
            <a:r>
              <a:rPr lang="nb-NO" altLang="nb-NO" sz="1500" dirty="0" smtClean="0"/>
              <a:t> (grad  av sammenstilling, videre bruk mv)</a:t>
            </a:r>
          </a:p>
          <a:p>
            <a:pPr lvl="2"/>
            <a:r>
              <a:rPr lang="nb-NO" altLang="nb-NO" sz="1500" dirty="0" smtClean="0"/>
              <a:t>Lagringstid</a:t>
            </a:r>
          </a:p>
          <a:p>
            <a:pPr lvl="2"/>
            <a:r>
              <a:rPr lang="nb-NO" altLang="nb-NO" sz="1500" dirty="0" smtClean="0"/>
              <a:t>Tilgang</a:t>
            </a:r>
          </a:p>
        </p:txBody>
      </p:sp>
      <p:sp>
        <p:nvSpPr>
          <p:cNvPr id="2048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458913" y="1860550"/>
            <a:ext cx="8197850" cy="279400"/>
          </a:xfrm>
        </p:spPr>
        <p:txBody>
          <a:bodyPr/>
          <a:lstStyle/>
          <a:p>
            <a:r>
              <a:rPr lang="nb-NO" altLang="nb-NO" smtClean="0"/>
              <a:t>Art 25 Data protection by design and by default</a:t>
            </a:r>
          </a:p>
        </p:txBody>
      </p:sp>
    </p:spTree>
    <p:extLst>
      <p:ext uri="{BB962C8B-B14F-4D97-AF65-F5344CB8AC3E}">
        <p14:creationId xmlns:p14="http://schemas.microsoft.com/office/powerpoint/2010/main" val="37393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1"/>
          <p:cNvSpPr>
            <a:spLocks noGrp="1"/>
          </p:cNvSpPr>
          <p:nvPr>
            <p:ph type="title"/>
          </p:nvPr>
        </p:nvSpPr>
        <p:spPr>
          <a:xfrm>
            <a:off x="1458913" y="900113"/>
            <a:ext cx="8196262" cy="982662"/>
          </a:xfrm>
        </p:spPr>
        <p:txBody>
          <a:bodyPr/>
          <a:lstStyle/>
          <a:p>
            <a:r>
              <a:rPr lang="nb-NO" altLang="nb-NO" smtClean="0"/>
              <a:t>Sanksjoner</a:t>
            </a:r>
          </a:p>
        </p:txBody>
      </p:sp>
      <p:sp>
        <p:nvSpPr>
          <p:cNvPr id="26627" name="Plassholder for innhold 2"/>
          <p:cNvSpPr>
            <a:spLocks noGrp="1"/>
          </p:cNvSpPr>
          <p:nvPr>
            <p:ph idx="1"/>
          </p:nvPr>
        </p:nvSpPr>
        <p:spPr>
          <a:xfrm>
            <a:off x="1457325" y="2513013"/>
            <a:ext cx="8569325" cy="3284537"/>
          </a:xfrm>
        </p:spPr>
        <p:txBody>
          <a:bodyPr/>
          <a:lstStyle/>
          <a:p>
            <a:pPr lvl="1">
              <a:defRPr/>
            </a:pPr>
            <a:r>
              <a:rPr lang="nb-NO" altLang="nb-NO" u="sng" dirty="0" smtClean="0"/>
              <a:t>Advarsler</a:t>
            </a:r>
            <a:r>
              <a:rPr lang="nb-NO" altLang="nb-NO" dirty="0" smtClean="0"/>
              <a:t> om sannsynlige fremtidige overtredelser</a:t>
            </a:r>
          </a:p>
          <a:p>
            <a:pPr lvl="1">
              <a:defRPr/>
            </a:pPr>
            <a:r>
              <a:rPr lang="nb-NO" altLang="nb-NO" u="sng" dirty="0" smtClean="0"/>
              <a:t>Reprimande</a:t>
            </a:r>
            <a:r>
              <a:rPr lang="nb-NO" altLang="nb-NO" dirty="0" smtClean="0"/>
              <a:t> for begåtte overtredelser</a:t>
            </a:r>
          </a:p>
          <a:p>
            <a:pPr lvl="1">
              <a:defRPr/>
            </a:pPr>
            <a:r>
              <a:rPr lang="nb-NO" altLang="nb-NO" u="sng" dirty="0" smtClean="0"/>
              <a:t>Pålegg</a:t>
            </a:r>
            <a:r>
              <a:rPr lang="nb-NO" altLang="nb-NO" dirty="0" smtClean="0"/>
              <a:t>, bl.a. vedr. varsling av sikkerhetsbrudd eller å endre/opphøre med behandling</a:t>
            </a:r>
            <a:br>
              <a:rPr lang="nb-NO" altLang="nb-NO" dirty="0" smtClean="0"/>
            </a:br>
            <a:endParaRPr lang="nb-NO" altLang="nb-NO" dirty="0" smtClean="0"/>
          </a:p>
          <a:p>
            <a:pPr>
              <a:defRPr/>
            </a:pPr>
            <a:r>
              <a:rPr lang="nb-NO" altLang="nb-NO" dirty="0" smtClean="0"/>
              <a:t>I tillegg/alternativt: </a:t>
            </a:r>
            <a:r>
              <a:rPr lang="nb-NO" altLang="nb-NO" u="sng" dirty="0" smtClean="0"/>
              <a:t>overtredelsesgebyr</a:t>
            </a:r>
            <a:r>
              <a:rPr lang="nb-NO" altLang="nb-NO" dirty="0"/>
              <a:t>:</a:t>
            </a:r>
            <a:endParaRPr lang="nb-NO" altLang="nb-NO" u="sng" dirty="0" smtClean="0"/>
          </a:p>
          <a:p>
            <a:pPr lvl="1">
              <a:defRPr/>
            </a:pPr>
            <a:r>
              <a:rPr lang="nb-NO" altLang="nb-NO" dirty="0" smtClean="0"/>
              <a:t>20 mill. Euro / 4 % av global omsetning</a:t>
            </a:r>
          </a:p>
          <a:p>
            <a:pPr lvl="1">
              <a:defRPr/>
            </a:pPr>
            <a:endParaRPr lang="nb-NO" altLang="nb-NO" dirty="0" smtClean="0"/>
          </a:p>
          <a:p>
            <a:pPr>
              <a:defRPr/>
            </a:pPr>
            <a:r>
              <a:rPr lang="nb-NO" altLang="nb-NO" dirty="0" smtClean="0"/>
              <a:t>Ensartet beskyttelsesnivå taler for harmonisert sanksjonsnivå i EØS</a:t>
            </a:r>
          </a:p>
          <a:p>
            <a:pPr>
              <a:defRPr/>
            </a:pPr>
            <a:endParaRPr lang="nb-NO" altLang="nb-NO" dirty="0" smtClean="0"/>
          </a:p>
          <a:p>
            <a:pPr>
              <a:defRPr/>
            </a:pPr>
            <a:r>
              <a:rPr lang="nb-NO" altLang="nb-NO" dirty="0" smtClean="0"/>
              <a:t>Fengselsstraff foreslås fjernet</a:t>
            </a:r>
          </a:p>
          <a:p>
            <a:pPr>
              <a:defRPr/>
            </a:pPr>
            <a:endParaRPr lang="nb-NO" altLang="nb-NO" dirty="0" smtClean="0"/>
          </a:p>
          <a:p>
            <a:pPr marL="142875" lvl="1" indent="0">
              <a:buFont typeface="Arial" charset="0"/>
              <a:buNone/>
              <a:defRPr/>
            </a:pPr>
            <a:endParaRPr lang="nb-NO" altLang="nb-NO" dirty="0"/>
          </a:p>
        </p:txBody>
      </p:sp>
      <p:sp>
        <p:nvSpPr>
          <p:cNvPr id="32772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458913" y="1860550"/>
            <a:ext cx="8197850" cy="279400"/>
          </a:xfrm>
        </p:spPr>
        <p:txBody>
          <a:bodyPr/>
          <a:lstStyle/>
          <a:p>
            <a:r>
              <a:rPr lang="nb-NO" altLang="nb-NO" smtClean="0"/>
              <a:t>Art 58 og 83</a:t>
            </a:r>
          </a:p>
        </p:txBody>
      </p:sp>
    </p:spTree>
    <p:extLst>
      <p:ext uri="{BB962C8B-B14F-4D97-AF65-F5344CB8AC3E}">
        <p14:creationId xmlns:p14="http://schemas.microsoft.com/office/powerpoint/2010/main" val="28509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Dårlig business å mislykkes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2484487"/>
            <a:ext cx="4138102" cy="2880320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32" y="1935014"/>
            <a:ext cx="3351173" cy="469263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40" y="2052439"/>
            <a:ext cx="2753168" cy="48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706740" y="1404367"/>
            <a:ext cx="4104456" cy="1296144"/>
          </a:xfrm>
        </p:spPr>
        <p:txBody>
          <a:bodyPr>
            <a:normAutofit/>
          </a:bodyPr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må</a:t>
            </a:r>
            <a:r>
              <a:rPr lang="en-GB" dirty="0" smtClean="0"/>
              <a:t> din </a:t>
            </a:r>
            <a:r>
              <a:rPr lang="en-GB" dirty="0" err="1" smtClean="0"/>
              <a:t>virksomhet</a:t>
            </a:r>
            <a:r>
              <a:rPr lang="en-GB" dirty="0" smtClean="0"/>
              <a:t> </a:t>
            </a:r>
            <a:r>
              <a:rPr lang="en-GB" dirty="0" err="1" smtClean="0"/>
              <a:t>gjøre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5634732" y="2772519"/>
            <a:ext cx="4320480" cy="4464496"/>
          </a:xfrm>
        </p:spPr>
        <p:txBody>
          <a:bodyPr/>
          <a:lstStyle/>
          <a:p>
            <a:r>
              <a:rPr lang="nb-NO" sz="2400" dirty="0" smtClean="0"/>
              <a:t>Definere ansvarlig</a:t>
            </a:r>
          </a:p>
          <a:p>
            <a:pPr lvl="1"/>
            <a:r>
              <a:rPr lang="nb-NO" sz="2400" dirty="0" smtClean="0"/>
              <a:t>Få oversikt over GDPR</a:t>
            </a:r>
          </a:p>
          <a:p>
            <a:r>
              <a:rPr lang="nb-NO" sz="2400" dirty="0" smtClean="0"/>
              <a:t>Kartlegge </a:t>
            </a:r>
            <a:endParaRPr lang="nb-NO" sz="2400" dirty="0"/>
          </a:p>
          <a:p>
            <a:r>
              <a:rPr lang="nb-NO" sz="2400" dirty="0" smtClean="0"/>
              <a:t>Dokumentere</a:t>
            </a:r>
          </a:p>
          <a:p>
            <a:pPr lvl="1"/>
            <a:r>
              <a:rPr lang="nb-NO" sz="2400" dirty="0" smtClean="0"/>
              <a:t>Personvernerklæring</a:t>
            </a:r>
          </a:p>
          <a:p>
            <a:pPr lvl="1"/>
            <a:r>
              <a:rPr lang="nb-NO" sz="2400" dirty="0" smtClean="0"/>
              <a:t>Rutiner</a:t>
            </a:r>
            <a:endParaRPr lang="nb-NO" sz="2400" dirty="0"/>
          </a:p>
          <a:p>
            <a:pPr lvl="1"/>
            <a:r>
              <a:rPr lang="nb-NO" sz="2400" dirty="0" smtClean="0"/>
              <a:t>Avtaler og samtykkeerklæringer</a:t>
            </a:r>
            <a:endParaRPr lang="nb-NO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Implementere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142875" lvl="1" indent="0">
              <a:buNone/>
            </a:pPr>
            <a:r>
              <a:rPr lang="nb-NO" sz="2400" dirty="0" smtClean="0">
                <a:hlinkClick r:id="rId4"/>
              </a:rPr>
              <a:t>Se Datatilsynets veiledninger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036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250356" y="3348583"/>
            <a:ext cx="6174008" cy="1944216"/>
          </a:xfrm>
        </p:spPr>
        <p:txBody>
          <a:bodyPr/>
          <a:lstStyle/>
          <a:p>
            <a:r>
              <a:rPr lang="en-GB" sz="2400" u="sng" dirty="0" err="1" smtClean="0">
                <a:solidFill>
                  <a:schemeClr val="tx1"/>
                </a:solidFill>
              </a:rPr>
              <a:t>Kontakt</a:t>
            </a:r>
            <a:r>
              <a:rPr lang="en-GB" sz="2400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Partner/</a:t>
            </a:r>
            <a:r>
              <a:rPr lang="en-GB" sz="2400" dirty="0" err="1" smtClean="0">
                <a:solidFill>
                  <a:schemeClr val="tx1"/>
                </a:solidFill>
              </a:rPr>
              <a:t>advokat</a:t>
            </a:r>
            <a:r>
              <a:rPr lang="en-GB" sz="2400" dirty="0" smtClean="0">
                <a:solidFill>
                  <a:schemeClr val="tx1"/>
                </a:solidFill>
              </a:rPr>
              <a:t> Håkon Knudsen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hkn@svw.no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 err="1">
                <a:solidFill>
                  <a:schemeClr val="tx1"/>
                </a:solidFill>
              </a:rPr>
              <a:t>Advokatfullmektig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Silje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Fagerhaug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sfa@svw.no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20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196" y="108223"/>
            <a:ext cx="8197200" cy="982800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Innhold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4172" y="1308715"/>
            <a:ext cx="4896544" cy="54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chemeClr val="tx1"/>
                </a:solidFill>
              </a:rPr>
              <a:t>Hva er personvern og GDPR?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chemeClr val="tx1"/>
                </a:solidFill>
              </a:rPr>
              <a:t>Virkeområde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chemeClr val="tx1"/>
                </a:solidFill>
              </a:rPr>
              <a:t>Personvernprinsippene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chemeClr val="tx1"/>
                </a:solidFill>
              </a:rPr>
              <a:t>Rettslig grunnlag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chemeClr val="tx1"/>
                </a:solidFill>
              </a:rPr>
              <a:t>De registrertes rettigheter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chemeClr val="tx1"/>
                </a:solidFill>
              </a:rPr>
              <a:t>Deling</a:t>
            </a:r>
          </a:p>
          <a:p>
            <a:pPr lvl="3"/>
            <a:r>
              <a:rPr lang="nb-NO" sz="2800" dirty="0" smtClean="0">
                <a:solidFill>
                  <a:schemeClr val="tx1"/>
                </a:solidFill>
              </a:rPr>
              <a:t>Databehandleravtaler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chemeClr val="tx1"/>
                </a:solidFill>
              </a:rPr>
              <a:t>Personvernrådgiver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chemeClr val="tx1"/>
                </a:solidFill>
              </a:rPr>
              <a:t>Internkontroll og innebygd personvern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chemeClr val="tx1"/>
                </a:solidFill>
              </a:rPr>
              <a:t>Sanksjoner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>
                <a:solidFill>
                  <a:schemeClr val="tx1"/>
                </a:solidFill>
              </a:rPr>
              <a:t>Hva må </a:t>
            </a:r>
            <a:r>
              <a:rPr lang="nb-NO" sz="2800" dirty="0" smtClean="0">
                <a:solidFill>
                  <a:schemeClr val="tx1"/>
                </a:solidFill>
              </a:rPr>
              <a:t>din virksomhet gjøre</a:t>
            </a:r>
            <a:r>
              <a:rPr lang="nb-NO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nb-NO" sz="2800" dirty="0" smtClean="0">
              <a:solidFill>
                <a:schemeClr val="tx1"/>
              </a:solidFill>
            </a:endParaRPr>
          </a:p>
          <a:p>
            <a:pPr lvl="3"/>
            <a:endParaRPr lang="nb-NO" sz="2800" dirty="0"/>
          </a:p>
          <a:p>
            <a:pPr marL="504825" lvl="3" indent="0">
              <a:buNone/>
            </a:pPr>
            <a:r>
              <a:rPr lang="nb-NO" sz="2800" dirty="0" smtClean="0"/>
              <a:t>					</a:t>
            </a:r>
          </a:p>
          <a:p>
            <a:pPr lvl="1"/>
            <a:endParaRPr lang="nb-NO" dirty="0" smtClean="0"/>
          </a:p>
          <a:p>
            <a:endParaRPr lang="nb-NO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23" y="2988543"/>
            <a:ext cx="4768161" cy="31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8228" y="684287"/>
            <a:ext cx="8197200" cy="982800"/>
          </a:xfrm>
        </p:spPr>
        <p:txBody>
          <a:bodyPr/>
          <a:lstStyle/>
          <a:p>
            <a:r>
              <a:rPr lang="en-GB" dirty="0" err="1" smtClean="0"/>
              <a:t>Innledning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0236" y="1836415"/>
            <a:ext cx="8362800" cy="5040560"/>
          </a:xfrm>
        </p:spPr>
        <p:txBody>
          <a:bodyPr/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sz="2000" b="1" dirty="0" smtClean="0"/>
              <a:t>Hva </a:t>
            </a:r>
            <a:r>
              <a:rPr lang="nb-NO" sz="2000" b="1" dirty="0"/>
              <a:t>er personvern?</a:t>
            </a:r>
          </a:p>
          <a:p>
            <a:r>
              <a:rPr lang="nb-NO" sz="2000" dirty="0"/>
              <a:t>Personvern handler om retten til et privatliv og retten til å bestemme over egne personopplysninger</a:t>
            </a:r>
            <a:r>
              <a:rPr lang="nb-NO" sz="2000" dirty="0" smtClean="0"/>
              <a:t>.</a:t>
            </a:r>
          </a:p>
          <a:p>
            <a:endParaRPr lang="nb-NO" dirty="0" smtClean="0"/>
          </a:p>
          <a:p>
            <a:endParaRPr lang="nb-NO" sz="2000" dirty="0" smtClean="0"/>
          </a:p>
          <a:p>
            <a:pPr marL="0" indent="0">
              <a:buNone/>
            </a:pPr>
            <a:r>
              <a:rPr lang="nb-NO" sz="2000" b="1" dirty="0" smtClean="0"/>
              <a:t>Retten til privatliv er en menneskerettighet</a:t>
            </a:r>
          </a:p>
          <a:p>
            <a:r>
              <a:rPr lang="nb-NO" sz="2000" i="1" dirty="0"/>
              <a:t>Enhver har rett til respekt for sitt privatliv og familieliv, sitt hjem og sin korrespondanse.</a:t>
            </a:r>
          </a:p>
          <a:p>
            <a:pPr marL="0" indent="0">
              <a:buNone/>
            </a:pPr>
            <a:r>
              <a:rPr lang="nb-NO" sz="2000" dirty="0"/>
              <a:t>- EMK artikkel </a:t>
            </a:r>
            <a:r>
              <a:rPr lang="nb-NO" sz="2000" dirty="0" smtClean="0"/>
              <a:t>8 og Grunnloven § 102</a:t>
            </a:r>
            <a:endParaRPr lang="en-GB" sz="2000" dirty="0"/>
          </a:p>
          <a:p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098228" y="1620391"/>
            <a:ext cx="8198396" cy="279362"/>
          </a:xfrm>
        </p:spPr>
        <p:txBody>
          <a:bodyPr/>
          <a:lstStyle/>
          <a:p>
            <a:endParaRPr lang="nb-NO" i="0" dirty="0" smtClean="0"/>
          </a:p>
          <a:p>
            <a:endParaRPr lang="nb-NO" i="0" dirty="0" smtClean="0"/>
          </a:p>
          <a:p>
            <a:endParaRPr lang="nb-NO" i="0" dirty="0"/>
          </a:p>
          <a:p>
            <a:endParaRPr lang="nb-NO" i="0" dirty="0" smtClean="0"/>
          </a:p>
          <a:p>
            <a:endParaRPr lang="nb-NO" i="0" dirty="0"/>
          </a:p>
        </p:txBody>
      </p:sp>
    </p:spTree>
    <p:extLst>
      <p:ext uri="{BB962C8B-B14F-4D97-AF65-F5344CB8AC3E}">
        <p14:creationId xmlns:p14="http://schemas.microsoft.com/office/powerpoint/2010/main" val="28209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314252" y="1332359"/>
            <a:ext cx="8197200" cy="982800"/>
          </a:xfrm>
        </p:spPr>
        <p:txBody>
          <a:bodyPr/>
          <a:lstStyle/>
          <a:p>
            <a:r>
              <a:rPr lang="nb-NO" dirty="0" smtClean="0"/>
              <a:t>Gjeldende rett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242244" y="2484487"/>
            <a:ext cx="8424936" cy="3283200"/>
          </a:xfrm>
        </p:spPr>
        <p:txBody>
          <a:bodyPr/>
          <a:lstStyle/>
          <a:p>
            <a:r>
              <a:rPr lang="nb-NO" sz="2400" dirty="0"/>
              <a:t>Personverndirektivet </a:t>
            </a:r>
            <a:r>
              <a:rPr lang="nb-NO" sz="2400" dirty="0" smtClean="0"/>
              <a:t>– Directive 95/46/EC</a:t>
            </a:r>
          </a:p>
          <a:p>
            <a:r>
              <a:rPr lang="nb-NO" sz="2400" dirty="0" smtClean="0"/>
              <a:t>Personopplysningsloven av 14. april 2000</a:t>
            </a:r>
          </a:p>
          <a:p>
            <a:r>
              <a:rPr lang="nb-NO" sz="2400" dirty="0" smtClean="0"/>
              <a:t>Personopplysningsforskriften av 15. desember 2000</a:t>
            </a:r>
            <a:endParaRPr lang="nb-NO" sz="2400" dirty="0"/>
          </a:p>
          <a:p>
            <a:r>
              <a:rPr lang="nb-NO" sz="2400" dirty="0" smtClean="0"/>
              <a:t>Spesiallovgivning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250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386260" y="1044327"/>
            <a:ext cx="8197200" cy="982800"/>
          </a:xfrm>
        </p:spPr>
        <p:txBody>
          <a:bodyPr/>
          <a:lstStyle/>
          <a:p>
            <a:r>
              <a:rPr lang="nb-NO" dirty="0" smtClean="0"/>
              <a:t>Ny Personvernforordning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1314252" y="2844527"/>
            <a:ext cx="3960000" cy="3283200"/>
          </a:xfrm>
        </p:spPr>
        <p:txBody>
          <a:bodyPr/>
          <a:lstStyle/>
          <a:p>
            <a:r>
              <a:rPr lang="en-GB" sz="2000" dirty="0" err="1" smtClean="0"/>
              <a:t>Virkning</a:t>
            </a:r>
            <a:r>
              <a:rPr lang="en-GB" sz="2000" dirty="0" smtClean="0"/>
              <a:t> </a:t>
            </a:r>
            <a:r>
              <a:rPr lang="en-GB" sz="2000" dirty="0" err="1" smtClean="0"/>
              <a:t>fra</a:t>
            </a:r>
            <a:r>
              <a:rPr lang="en-GB" sz="2000" dirty="0" smtClean="0"/>
              <a:t> 25. 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smtClean="0"/>
              <a:t>2018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 smtClean="0"/>
              <a:t>Blir</a:t>
            </a:r>
            <a:r>
              <a:rPr lang="en-GB" sz="2000" dirty="0" smtClean="0"/>
              <a:t> </a:t>
            </a:r>
            <a:r>
              <a:rPr lang="en-GB" sz="2000" dirty="0" err="1" smtClean="0"/>
              <a:t>inkorporert</a:t>
            </a:r>
            <a:r>
              <a:rPr lang="en-GB" sz="2000" dirty="0" smtClean="0"/>
              <a:t> </a:t>
            </a:r>
            <a:r>
              <a:rPr lang="en-GB" sz="2000" dirty="0" err="1" smtClean="0"/>
              <a:t>gjennom</a:t>
            </a:r>
            <a:r>
              <a:rPr lang="en-GB" sz="2000" dirty="0" smtClean="0"/>
              <a:t> </a:t>
            </a:r>
            <a:r>
              <a:rPr lang="en-GB" sz="2000" dirty="0" err="1" smtClean="0"/>
              <a:t>henvisning</a:t>
            </a:r>
            <a:r>
              <a:rPr lang="en-GB" sz="2000" dirty="0" smtClean="0"/>
              <a:t> i </a:t>
            </a:r>
            <a:r>
              <a:rPr lang="en-GB" sz="2000" dirty="0" err="1" smtClean="0"/>
              <a:t>personopplysningsloven</a:t>
            </a:r>
            <a:endParaRPr lang="en-GB" sz="2000" dirty="0" smtClean="0"/>
          </a:p>
          <a:p>
            <a:endParaRPr lang="nb-NO" altLang="nb-NO" sz="2000" dirty="0" smtClean="0"/>
          </a:p>
          <a:p>
            <a:r>
              <a:rPr lang="nb-NO" altLang="nb-NO" sz="2000" dirty="0" smtClean="0"/>
              <a:t>Forordning </a:t>
            </a:r>
            <a:r>
              <a:rPr lang="nb-NO" altLang="nb-NO" sz="2000" dirty="0"/>
              <a:t>med direkte effekt (ikke direktiv)</a:t>
            </a:r>
          </a:p>
          <a:p>
            <a:pPr marL="0" indent="0"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  <p:pic>
        <p:nvPicPr>
          <p:cNvPr id="13" name="Plassholder for innhold 12"/>
          <p:cNvPicPr>
            <a:picLocks noGrp="1" noChangeAspect="1"/>
          </p:cNvPicPr>
          <p:nvPr>
            <p:ph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24" y="2844527"/>
            <a:ext cx="4788532" cy="3192355"/>
          </a:xfrm>
        </p:spPr>
      </p:pic>
      <p:sp>
        <p:nvSpPr>
          <p:cNvPr id="12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314252" y="2196455"/>
            <a:ext cx="8197850" cy="279400"/>
          </a:xfrm>
        </p:spPr>
        <p:txBody>
          <a:bodyPr/>
          <a:lstStyle/>
          <a:p>
            <a:r>
              <a:rPr lang="nb-NO" altLang="nb-NO" dirty="0" smtClean="0"/>
              <a:t>Forordning 2016/679/EU – General data </a:t>
            </a:r>
            <a:r>
              <a:rPr lang="nb-NO" altLang="nb-NO" dirty="0" err="1" smtClean="0"/>
              <a:t>protection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regulation</a:t>
            </a:r>
            <a:r>
              <a:rPr lang="nb-NO" altLang="nb-NO" dirty="0" smtClean="0"/>
              <a:t> ("GDPR")</a:t>
            </a:r>
          </a:p>
        </p:txBody>
      </p:sp>
    </p:spTree>
    <p:extLst>
      <p:ext uri="{BB962C8B-B14F-4D97-AF65-F5344CB8AC3E}">
        <p14:creationId xmlns:p14="http://schemas.microsoft.com/office/powerpoint/2010/main" val="19386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1458913" y="900113"/>
            <a:ext cx="8196262" cy="982662"/>
          </a:xfrm>
        </p:spPr>
        <p:txBody>
          <a:bodyPr/>
          <a:lstStyle/>
          <a:p>
            <a:r>
              <a:rPr lang="nb-NO" altLang="nb-NO" sz="3200" dirty="0" smtClean="0"/>
              <a:t>Ny personvernforordning forts.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idx="1"/>
          </p:nvPr>
        </p:nvSpPr>
        <p:spPr>
          <a:xfrm>
            <a:off x="1457325" y="2513013"/>
            <a:ext cx="8362950" cy="3284537"/>
          </a:xfrm>
        </p:spPr>
        <p:txBody>
          <a:bodyPr/>
          <a:lstStyle/>
          <a:p>
            <a:r>
              <a:rPr lang="nb-NO" altLang="nb-NO" sz="1800" dirty="0" smtClean="0"/>
              <a:t>Viderefører dagens grunnprinsipper</a:t>
            </a:r>
          </a:p>
          <a:p>
            <a:r>
              <a:rPr lang="nb-NO" altLang="nb-NO" sz="1800" dirty="0" smtClean="0"/>
              <a:t>Økte dokumentasjonskrav </a:t>
            </a:r>
          </a:p>
          <a:p>
            <a:pPr lvl="1"/>
            <a:r>
              <a:rPr lang="nb-NO" altLang="nb-NO" sz="1600" dirty="0" smtClean="0"/>
              <a:t>Vurdering av personvernkonsekvenser </a:t>
            </a:r>
          </a:p>
          <a:p>
            <a:pPr lvl="1"/>
            <a:r>
              <a:rPr lang="nb-NO" altLang="nb-NO" sz="1600" dirty="0" smtClean="0"/>
              <a:t>Innebygd personvern</a:t>
            </a:r>
          </a:p>
          <a:p>
            <a:r>
              <a:rPr lang="nb-NO" altLang="nb-NO" sz="1800" dirty="0" smtClean="0"/>
              <a:t>Personvernrådgiver obligatorisk i visse tilfeller</a:t>
            </a:r>
          </a:p>
          <a:p>
            <a:r>
              <a:rPr lang="nb-NO" altLang="nb-NO" sz="1800" dirty="0" smtClean="0"/>
              <a:t>Nye/skjerpede rettigheter</a:t>
            </a:r>
          </a:p>
          <a:p>
            <a:pPr lvl="1"/>
            <a:r>
              <a:rPr lang="nb-NO" altLang="nb-NO" sz="1600" dirty="0" smtClean="0"/>
              <a:t>Informasjon, innsyn og samtykke</a:t>
            </a:r>
          </a:p>
          <a:p>
            <a:pPr lvl="1"/>
            <a:r>
              <a:rPr lang="nb-NO" altLang="nb-NO" sz="1600" dirty="0" smtClean="0"/>
              <a:t>Dataportabilitet</a:t>
            </a:r>
          </a:p>
          <a:p>
            <a:pPr lvl="1"/>
            <a:r>
              <a:rPr lang="nb-NO" altLang="nb-NO" sz="1600" dirty="0" smtClean="0"/>
              <a:t>Varsling av registrerte ved sikkerhetsbrudd</a:t>
            </a:r>
          </a:p>
          <a:p>
            <a:pPr lvl="1"/>
            <a:r>
              <a:rPr lang="nb-NO" altLang="nb-NO" sz="1600" dirty="0" smtClean="0"/>
              <a:t>Sletting</a:t>
            </a:r>
          </a:p>
        </p:txBody>
      </p:sp>
      <p:sp>
        <p:nvSpPr>
          <p:cNvPr id="1536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458913" y="1860550"/>
            <a:ext cx="8197850" cy="279400"/>
          </a:xfrm>
        </p:spPr>
        <p:txBody>
          <a:bodyPr/>
          <a:lstStyle/>
          <a:p>
            <a:r>
              <a:rPr lang="nb-NO" altLang="nb-NO" dirty="0" smtClean="0"/>
              <a:t>Forordning 2016/679/EU – General data </a:t>
            </a:r>
            <a:r>
              <a:rPr lang="nb-NO" altLang="nb-NO" dirty="0" err="1" smtClean="0"/>
              <a:t>protection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regulation</a:t>
            </a:r>
            <a:r>
              <a:rPr lang="nb-NO" altLang="nb-NO" dirty="0" smtClean="0"/>
              <a:t> ("GDPR")</a:t>
            </a:r>
          </a:p>
        </p:txBody>
      </p:sp>
    </p:spTree>
    <p:extLst>
      <p:ext uri="{BB962C8B-B14F-4D97-AF65-F5344CB8AC3E}">
        <p14:creationId xmlns:p14="http://schemas.microsoft.com/office/powerpoint/2010/main" val="32412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4800" dirty="0" smtClean="0"/>
              <a:t>Mer ansvar – strengere straffer</a:t>
            </a:r>
            <a:endParaRPr lang="nb-NO" sz="4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0" y="3151838"/>
            <a:ext cx="8650582" cy="34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42244" y="828303"/>
            <a:ext cx="8197200" cy="982800"/>
          </a:xfrm>
        </p:spPr>
        <p:txBody>
          <a:bodyPr/>
          <a:lstStyle/>
          <a:p>
            <a:r>
              <a:rPr lang="nb-NO" dirty="0" smtClean="0"/>
              <a:t>Virkeområde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2800" i="1" dirty="0" smtClean="0"/>
              <a:t>"Denne </a:t>
            </a:r>
            <a:r>
              <a:rPr lang="nb-NO" sz="2800" i="1" dirty="0"/>
              <a:t>forordning får anvendelse på helt eller delvis automatisert behandling av personopplysninger og på ikke-automatisert behandling av personopplysninger som inngår i eller skal inngå i et register</a:t>
            </a:r>
            <a:r>
              <a:rPr lang="nb-NO" sz="2800" i="1" dirty="0" smtClean="0"/>
              <a:t>."</a:t>
            </a:r>
            <a:endParaRPr lang="nb-NO" sz="2800" i="1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386260" y="1908423"/>
            <a:ext cx="8198396" cy="279362"/>
          </a:xfrm>
        </p:spPr>
        <p:txBody>
          <a:bodyPr/>
          <a:lstStyle/>
          <a:p>
            <a:r>
              <a:rPr lang="nb-NO" dirty="0" smtClean="0"/>
              <a:t>Artikkel 2 nr. 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0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vernforordningen">
  <a:themeElements>
    <a:clrScheme name="Simonsen Advokatfirma">
      <a:dk1>
        <a:sysClr val="windowText" lastClr="000000"/>
      </a:dk1>
      <a:lt1>
        <a:sysClr val="window" lastClr="FFFFFF"/>
      </a:lt1>
      <a:dk2>
        <a:srgbClr val="3A3A3C"/>
      </a:dk2>
      <a:lt2>
        <a:srgbClr val="F5F5F7"/>
      </a:lt2>
      <a:accent1>
        <a:srgbClr val="3A3A3C"/>
      </a:accent1>
      <a:accent2>
        <a:srgbClr val="F5F5F7"/>
      </a:accent2>
      <a:accent3>
        <a:srgbClr val="71B0CD"/>
      </a:accent3>
      <a:accent4>
        <a:srgbClr val="58595A"/>
      </a:accent4>
      <a:accent5>
        <a:srgbClr val="868788"/>
      </a:accent5>
      <a:accent6>
        <a:srgbClr val="00AEEF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4D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1034</Words>
  <Application>Microsoft Office PowerPoint</Application>
  <PresentationFormat>Egendefinert</PresentationFormat>
  <Paragraphs>262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personvernforordningen</vt:lpstr>
      <vt:lpstr>JUS-frokost Personvernforordningen 15. november 2017</vt:lpstr>
      <vt:lpstr>PowerPoint-presentasjon</vt:lpstr>
      <vt:lpstr>Innhold</vt:lpstr>
      <vt:lpstr>Innledning</vt:lpstr>
      <vt:lpstr>Gjeldende rett</vt:lpstr>
      <vt:lpstr>Ny Personvernforordning</vt:lpstr>
      <vt:lpstr>Ny personvernforordning forts. </vt:lpstr>
      <vt:lpstr>PowerPoint-presentasjon</vt:lpstr>
      <vt:lpstr>Virkeområde</vt:lpstr>
      <vt:lpstr>Hvem får reglene betydning for?</vt:lpstr>
      <vt:lpstr>PowerPoint-presentasjon</vt:lpstr>
      <vt:lpstr>Personvernprinsippene videreføres</vt:lpstr>
      <vt:lpstr>Rettslig grunnlag</vt:lpstr>
      <vt:lpstr>Skjerpede krav til samtykke</vt:lpstr>
      <vt:lpstr>Rettigheter virksomheten må oppfylle </vt:lpstr>
      <vt:lpstr>Skjerpet krav til informasjon og innsyn</vt:lpstr>
      <vt:lpstr>Sletting (Retten til å bli glemt)</vt:lpstr>
      <vt:lpstr>PowerPoint-presentasjon</vt:lpstr>
      <vt:lpstr>Mer detaljerte databehandleravtaler</vt:lpstr>
      <vt:lpstr>Personvernrådgiver</vt:lpstr>
      <vt:lpstr>Personvernrådgiver</vt:lpstr>
      <vt:lpstr>Dokumentasjonskrav ("internkontroll")</vt:lpstr>
      <vt:lpstr>Innebygd personvern</vt:lpstr>
      <vt:lpstr>Sanksjoner</vt:lpstr>
      <vt:lpstr>Dårlig business å mislykkes</vt:lpstr>
      <vt:lpstr>Hva må din virksomhet gjøre?</vt:lpstr>
      <vt:lpstr>PowerPoint-presentasjon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